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0" r:id="rId5"/>
    <p:sldId id="261" r:id="rId6"/>
    <p:sldId id="268" r:id="rId7"/>
    <p:sldId id="269" r:id="rId8"/>
    <p:sldId id="262" r:id="rId9"/>
    <p:sldId id="263" r:id="rId10"/>
    <p:sldId id="264" r:id="rId11"/>
    <p:sldId id="273" r:id="rId12"/>
    <p:sldId id="266" r:id="rId13"/>
    <p:sldId id="274" r:id="rId14"/>
    <p:sldId id="304" r:id="rId15"/>
    <p:sldId id="323" r:id="rId16"/>
    <p:sldId id="283" r:id="rId17"/>
    <p:sldId id="284" r:id="rId18"/>
    <p:sldId id="306" r:id="rId19"/>
    <p:sldId id="285" r:id="rId20"/>
    <p:sldId id="278" r:id="rId21"/>
    <p:sldId id="276" r:id="rId22"/>
    <p:sldId id="275" r:id="rId23"/>
    <p:sldId id="322" r:id="rId24"/>
    <p:sldId id="305" r:id="rId25"/>
    <p:sldId id="272" r:id="rId26"/>
    <p:sldId id="277" r:id="rId27"/>
    <p:sldId id="288" r:id="rId28"/>
    <p:sldId id="289" r:id="rId29"/>
    <p:sldId id="290" r:id="rId30"/>
    <p:sldId id="291" r:id="rId31"/>
    <p:sldId id="286" r:id="rId32"/>
    <p:sldId id="297" r:id="rId33"/>
    <p:sldId id="308" r:id="rId34"/>
    <p:sldId id="324" r:id="rId35"/>
    <p:sldId id="325" r:id="rId36"/>
    <p:sldId id="293" r:id="rId37"/>
    <p:sldId id="259" r:id="rId38"/>
    <p:sldId id="309" r:id="rId39"/>
    <p:sldId id="314" r:id="rId40"/>
    <p:sldId id="315" r:id="rId41"/>
    <p:sldId id="316" r:id="rId42"/>
    <p:sldId id="318" r:id="rId43"/>
    <p:sldId id="319" r:id="rId44"/>
    <p:sldId id="320" r:id="rId45"/>
    <p:sldId id="317" r:id="rId46"/>
    <p:sldId id="310" r:id="rId47"/>
    <p:sldId id="311" r:id="rId48"/>
    <p:sldId id="312" r:id="rId49"/>
    <p:sldId id="298" r:id="rId50"/>
    <p:sldId id="294" r:id="rId51"/>
    <p:sldId id="302" r:id="rId52"/>
    <p:sldId id="303" r:id="rId53"/>
    <p:sldId id="299" r:id="rId54"/>
    <p:sldId id="300" r:id="rId55"/>
    <p:sldId id="295" r:id="rId56"/>
    <p:sldId id="296" r:id="rId57"/>
    <p:sldId id="301" r:id="rId58"/>
    <p:sldId id="307" r:id="rId59"/>
    <p:sldId id="326" r:id="rId60"/>
    <p:sldId id="327" r:id="rId61"/>
    <p:sldId id="328" r:id="rId62"/>
    <p:sldId id="281" r:id="rId63"/>
    <p:sldId id="282" r:id="rId64"/>
    <p:sldId id="280" r:id="rId65"/>
    <p:sldId id="329" r:id="rId66"/>
    <p:sldId id="330" r:id="rId67"/>
    <p:sldId id="331"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0"/>
    <p:restoredTop sz="94673"/>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446AD1-1DF9-4A62-9EE5-A7BAE54FE6D4}" type="datetimeFigureOut">
              <a:rPr lang="en-IN" smtClean="0"/>
              <a:pPr/>
              <a:t>30-07-2024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DB0F95A-8035-4559-8042-FC0589B151B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46AD1-1DF9-4A62-9EE5-A7BAE54FE6D4}" type="datetimeFigureOut">
              <a:rPr lang="en-IN" smtClean="0"/>
              <a:pPr/>
              <a:t>30-07-2024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0F95A-8035-4559-8042-FC0589B151B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ncbi.nlm.nih.gov/pmc/articles/PM3063535/"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file:///C:\Users\esha\Desktop\cardio\my%20seminar%20contents\childhood%20obesity\cj41l023.pdf" TargetMode="External"/><Relationship Id="rId2" Type="http://schemas.openxmlformats.org/officeDocument/2006/relationships/hyperlink" Target="file:///C:\Users\esha\Desktop\cardio\my%20seminar%20contents\childhood%20obesity\cj41l02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itchFamily="18" charset="0"/>
                <a:cs typeface="Times New Roman" pitchFamily="18" charset="0"/>
              </a:rPr>
              <a:t>CHILDHOOD OBESITY</a:t>
            </a:r>
            <a:endParaRPr lang="en-IN"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941168"/>
            <a:ext cx="6400800" cy="1752600"/>
          </a:xfrm>
        </p:spPr>
        <p:txBody>
          <a:bodyPr>
            <a:normAutofit/>
          </a:bodyPr>
          <a:lstStyle/>
          <a:p>
            <a:pPr>
              <a:spcBef>
                <a:spcPct val="0"/>
              </a:spcBef>
            </a:pPr>
            <a:r>
              <a:rPr lang="en-IN" sz="1800" dirty="0" err="1" smtClean="0">
                <a:solidFill>
                  <a:schemeClr val="bg2">
                    <a:lumMod val="25000"/>
                  </a:schemeClr>
                </a:solidFill>
                <a:latin typeface="Times New Roman" panose="02020603050405020304" pitchFamily="18" charset="0"/>
                <a:cs typeface="Times New Roman" panose="02020603050405020304" pitchFamily="18" charset="0"/>
              </a:rPr>
              <a:t>Dr.Manish</a:t>
            </a:r>
            <a:r>
              <a:rPr lang="en-IN" sz="1800" dirty="0" smtClean="0">
                <a:solidFill>
                  <a:schemeClr val="bg2">
                    <a:lumMod val="25000"/>
                  </a:schemeClr>
                </a:solidFill>
                <a:latin typeface="Times New Roman" panose="02020603050405020304" pitchFamily="18" charset="0"/>
                <a:cs typeface="Times New Roman" panose="02020603050405020304" pitchFamily="18" charset="0"/>
              </a:rPr>
              <a:t> </a:t>
            </a:r>
            <a:r>
              <a:rPr lang="en-IN" sz="1800" dirty="0" err="1" smtClean="0">
                <a:solidFill>
                  <a:schemeClr val="bg2">
                    <a:lumMod val="25000"/>
                  </a:schemeClr>
                </a:solidFill>
                <a:latin typeface="Times New Roman" panose="02020603050405020304" pitchFamily="18" charset="0"/>
                <a:cs typeface="Times New Roman" panose="02020603050405020304" pitchFamily="18" charset="0"/>
              </a:rPr>
              <a:t>Shukla</a:t>
            </a:r>
            <a:endParaRPr lang="en-IN" sz="1800" dirty="0" smtClean="0">
              <a:solidFill>
                <a:schemeClr val="bg2">
                  <a:lumMod val="25000"/>
                </a:schemeClr>
              </a:solidFill>
              <a:latin typeface="Times New Roman" panose="02020603050405020304" pitchFamily="18" charset="0"/>
              <a:cs typeface="Times New Roman" panose="02020603050405020304" pitchFamily="18" charset="0"/>
            </a:endParaRPr>
          </a:p>
          <a:p>
            <a:pPr>
              <a:spcBef>
                <a:spcPct val="0"/>
              </a:spcBef>
            </a:pPr>
            <a:r>
              <a:rPr lang="en-IN" sz="1800" dirty="0" smtClean="0">
                <a:solidFill>
                  <a:schemeClr val="bg2">
                    <a:lumMod val="25000"/>
                  </a:schemeClr>
                </a:solidFill>
                <a:latin typeface="Times New Roman" panose="02020603050405020304" pitchFamily="18" charset="0"/>
                <a:cs typeface="Times New Roman" panose="02020603050405020304" pitchFamily="18" charset="0"/>
              </a:rPr>
              <a:t>Dept. of Cardiovascular &amp; Respiratory Physiotherapy</a:t>
            </a:r>
          </a:p>
          <a:p>
            <a:pPr>
              <a:spcBef>
                <a:spcPct val="0"/>
              </a:spcBef>
            </a:pPr>
            <a:r>
              <a:rPr lang="en-IN" sz="1800" dirty="0" smtClean="0">
                <a:solidFill>
                  <a:schemeClr val="bg2">
                    <a:lumMod val="25000"/>
                  </a:schemeClr>
                </a:solidFill>
                <a:latin typeface="Times New Roman" panose="02020603050405020304" pitchFamily="18" charset="0"/>
                <a:cs typeface="Times New Roman" panose="02020603050405020304" pitchFamily="18" charset="0"/>
              </a:rPr>
              <a:t>MGM Institute Of Physiotherapy </a:t>
            </a:r>
          </a:p>
          <a:p>
            <a:pPr>
              <a:spcBef>
                <a:spcPct val="0"/>
              </a:spcBef>
            </a:pPr>
            <a:r>
              <a:rPr lang="en-IN" sz="1800" dirty="0" err="1" smtClean="0">
                <a:solidFill>
                  <a:schemeClr val="bg2">
                    <a:lumMod val="25000"/>
                  </a:schemeClr>
                </a:solidFill>
                <a:latin typeface="Times New Roman" panose="02020603050405020304" pitchFamily="18" charset="0"/>
                <a:cs typeface="Times New Roman" panose="02020603050405020304" pitchFamily="18" charset="0"/>
              </a:rPr>
              <a:t>Chh</a:t>
            </a:r>
            <a:r>
              <a:rPr lang="en-IN" sz="1800" dirty="0" smtClean="0">
                <a:solidFill>
                  <a:schemeClr val="bg2">
                    <a:lumMod val="25000"/>
                  </a:schemeClr>
                </a:solidFill>
                <a:latin typeface="Times New Roman" panose="02020603050405020304" pitchFamily="18" charset="0"/>
                <a:cs typeface="Times New Roman" panose="02020603050405020304" pitchFamily="18" charset="0"/>
              </a:rPr>
              <a:t>. </a:t>
            </a:r>
            <a:r>
              <a:rPr lang="en-IN" sz="1800" dirty="0" err="1" smtClean="0">
                <a:solidFill>
                  <a:schemeClr val="bg2">
                    <a:lumMod val="25000"/>
                  </a:schemeClr>
                </a:solidFill>
                <a:latin typeface="Times New Roman" panose="02020603050405020304" pitchFamily="18" charset="0"/>
                <a:cs typeface="Times New Roman" panose="02020603050405020304" pitchFamily="18" charset="0"/>
              </a:rPr>
              <a:t>Sambhajinagar</a:t>
            </a:r>
            <a:endParaRPr lang="en-US" sz="1800" smtClean="0"/>
          </a:p>
          <a:p>
            <a:pPr algn="ctr">
              <a:spcBef>
                <a:spcPct val="0"/>
              </a:spcBef>
            </a:pPr>
            <a:endParaRPr lang="en-IN" dirty="0">
              <a:solidFill>
                <a:schemeClr val="bg2">
                  <a:lumMod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7" name="Content Placeholder 6" descr="BMI_curv_boys_sev_obesity.gif"/>
          <p:cNvPicPr>
            <a:picLocks noGrp="1" noChangeAspect="1"/>
          </p:cNvPicPr>
          <p:nvPr>
            <p:ph idx="1"/>
          </p:nvPr>
        </p:nvPicPr>
        <p:blipFill>
          <a:blip r:embed="rId2" cstate="print"/>
          <a:stretch>
            <a:fillRect/>
          </a:stretch>
        </p:blipFill>
        <p:spPr>
          <a:xfrm>
            <a:off x="1" y="0"/>
            <a:ext cx="4572000" cy="6858000"/>
          </a:xfrm>
        </p:spPr>
      </p:pic>
      <p:pic>
        <p:nvPicPr>
          <p:cNvPr id="8" name="Picture 7" descr="BMI_curv_girls_sev_obesity.gif"/>
          <p:cNvPicPr>
            <a:picLocks noChangeAspect="1"/>
          </p:cNvPicPr>
          <p:nvPr/>
        </p:nvPicPr>
        <p:blipFill>
          <a:blip r:embed="rId3" cstate="print"/>
          <a:stretch>
            <a:fillRect/>
          </a:stretch>
        </p:blipFill>
        <p:spPr>
          <a:xfrm>
            <a:off x="4644008" y="0"/>
            <a:ext cx="4499992" cy="6858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 </a:t>
            </a:r>
            <a:endParaRPr lang="en-IN" dirty="0"/>
          </a:p>
        </p:txBody>
      </p:sp>
      <p:sp>
        <p:nvSpPr>
          <p:cNvPr id="3" name="Content Placeholder 2"/>
          <p:cNvSpPr>
            <a:spLocks noGrp="1"/>
          </p:cNvSpPr>
          <p:nvPr>
            <p:ph idx="1"/>
          </p:nvPr>
        </p:nvSpPr>
        <p:spPr/>
        <p:txBody>
          <a:bodyPr>
            <a:normAutofit fontScale="92500" lnSpcReduction="10000"/>
          </a:bodyPr>
          <a:lstStyle/>
          <a:p>
            <a:r>
              <a:rPr lang="en-IN" dirty="0"/>
              <a:t>Overweight and obesity are caused by an energy imbalance where calories consumed exceed calories expended throughout the day</a:t>
            </a:r>
          </a:p>
          <a:p>
            <a:r>
              <a:rPr lang="en-US" dirty="0"/>
              <a:t>Environmental factors</a:t>
            </a:r>
          </a:p>
          <a:p>
            <a:r>
              <a:rPr lang="en-US" dirty="0"/>
              <a:t>Sugar sweetened beverages</a:t>
            </a:r>
          </a:p>
          <a:p>
            <a:r>
              <a:rPr lang="en-US" dirty="0"/>
              <a:t>Television- video games</a:t>
            </a:r>
          </a:p>
          <a:p>
            <a:r>
              <a:rPr lang="en-US" dirty="0" err="1"/>
              <a:t>Exergames</a:t>
            </a:r>
            <a:endParaRPr lang="en-US" dirty="0"/>
          </a:p>
          <a:p>
            <a:r>
              <a:rPr lang="en-US" dirty="0"/>
              <a:t>Sleep</a:t>
            </a:r>
          </a:p>
          <a:p>
            <a:r>
              <a:rPr lang="en-US" dirty="0"/>
              <a:t>Medication( anti-epileptic , </a:t>
            </a:r>
            <a:r>
              <a:rPr lang="en-US" dirty="0" err="1"/>
              <a:t>glucocorticoids</a:t>
            </a:r>
            <a:r>
              <a:rPr lang="en-US" dirty="0"/>
              <a:t>)</a:t>
            </a:r>
            <a:endParaRPr lang="en-IN" dirty="0"/>
          </a:p>
          <a:p>
            <a:endParaRPr lang="en-US"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r>
              <a:rPr lang="en-US" dirty="0"/>
              <a:t>Lack of Physical activity</a:t>
            </a:r>
          </a:p>
          <a:p>
            <a:r>
              <a:rPr lang="en-US" dirty="0"/>
              <a:t>Overweight parents</a:t>
            </a:r>
          </a:p>
          <a:p>
            <a:r>
              <a:rPr lang="en-US" dirty="0"/>
              <a:t>Genetics </a:t>
            </a:r>
          </a:p>
          <a:p>
            <a:r>
              <a:rPr lang="en-US" dirty="0"/>
              <a:t>Endocrine disorders</a:t>
            </a:r>
          </a:p>
          <a:p>
            <a:pPr>
              <a:buNone/>
            </a:pPr>
            <a:r>
              <a:rPr lang="en-US" dirty="0"/>
              <a:t>                  </a:t>
            </a:r>
            <a:r>
              <a:rPr lang="en-US" dirty="0" err="1"/>
              <a:t>cortisol</a:t>
            </a:r>
            <a:r>
              <a:rPr lang="en-US" dirty="0"/>
              <a:t> excess</a:t>
            </a:r>
          </a:p>
          <a:p>
            <a:pPr>
              <a:buNone/>
            </a:pPr>
            <a:r>
              <a:rPr lang="en-US" dirty="0"/>
              <a:t>                   hypothyroidism</a:t>
            </a:r>
          </a:p>
          <a:p>
            <a:pPr>
              <a:buNone/>
            </a:pPr>
            <a:r>
              <a:rPr lang="en-US" dirty="0"/>
              <a:t>                     growth hormone deficiency</a:t>
            </a:r>
          </a:p>
          <a:p>
            <a:pPr>
              <a:buNone/>
            </a:pPr>
            <a:r>
              <a:rPr lang="en-US" dirty="0"/>
              <a:t>                     </a:t>
            </a:r>
            <a:r>
              <a:rPr lang="en-US" dirty="0" err="1"/>
              <a:t>pseudohypoparathyroidism</a:t>
            </a:r>
            <a:endParaRPr lang="en-US" dirty="0"/>
          </a:p>
          <a:p>
            <a:pPr>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Hypothalamic obesity</a:t>
            </a:r>
          </a:p>
          <a:p>
            <a:r>
              <a:rPr lang="en-US" dirty="0"/>
              <a:t>Metabolic programming</a:t>
            </a:r>
          </a:p>
          <a:p>
            <a:r>
              <a:rPr lang="en-US" dirty="0"/>
              <a:t>Gestation </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 models of obesity</a:t>
            </a:r>
            <a:endParaRPr lang="en-IN" dirty="0"/>
          </a:p>
        </p:txBody>
      </p:sp>
      <p:sp>
        <p:nvSpPr>
          <p:cNvPr id="3" name="Content Placeholder 2"/>
          <p:cNvSpPr>
            <a:spLocks noGrp="1"/>
          </p:cNvSpPr>
          <p:nvPr>
            <p:ph idx="1"/>
          </p:nvPr>
        </p:nvSpPr>
        <p:spPr/>
        <p:txBody>
          <a:bodyPr/>
          <a:lstStyle/>
          <a:p>
            <a:r>
              <a:rPr lang="en-US" dirty="0"/>
              <a:t>Agouti gene</a:t>
            </a:r>
          </a:p>
          <a:p>
            <a:r>
              <a:rPr lang="en-US" dirty="0" err="1"/>
              <a:t>Leptin</a:t>
            </a:r>
            <a:r>
              <a:rPr lang="en-US" dirty="0"/>
              <a:t> gene</a:t>
            </a:r>
          </a:p>
          <a:p>
            <a:r>
              <a:rPr lang="en-US" dirty="0" err="1"/>
              <a:t>Leptin</a:t>
            </a:r>
            <a:r>
              <a:rPr lang="en-US" dirty="0"/>
              <a:t> receptor gene</a:t>
            </a:r>
          </a:p>
          <a:p>
            <a:r>
              <a:rPr lang="en-US" dirty="0"/>
              <a:t>Other gene</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genetics</a:t>
            </a:r>
            <a:endParaRPr lang="en-IN" dirty="0"/>
          </a:p>
        </p:txBody>
      </p:sp>
      <p:sp>
        <p:nvSpPr>
          <p:cNvPr id="3" name="Content Placeholder 2"/>
          <p:cNvSpPr>
            <a:spLocks noGrp="1"/>
          </p:cNvSpPr>
          <p:nvPr>
            <p:ph idx="1"/>
          </p:nvPr>
        </p:nvSpPr>
        <p:spPr/>
        <p:txBody>
          <a:bodyPr>
            <a:normAutofit/>
          </a:bodyPr>
          <a:lstStyle/>
          <a:p>
            <a:r>
              <a:rPr lang="en-IN" i="1" dirty="0"/>
              <a:t>Genetic: which genes are important determinants of obesity?</a:t>
            </a:r>
          </a:p>
          <a:p>
            <a:r>
              <a:rPr lang="en-IN" i="1" dirty="0"/>
              <a:t>Monogenic obesity. </a:t>
            </a:r>
            <a:r>
              <a:rPr lang="en-IN" i="1" dirty="0" err="1"/>
              <a:t>Leptin</a:t>
            </a:r>
            <a:r>
              <a:rPr lang="en-IN" i="1" dirty="0"/>
              <a:t> was the first specific gene recognized </a:t>
            </a:r>
            <a:r>
              <a:rPr lang="en-IN" dirty="0"/>
              <a:t>as important in human body weight control. This </a:t>
            </a:r>
            <a:r>
              <a:rPr lang="en-IN" dirty="0" err="1"/>
              <a:t>adipocyte</a:t>
            </a:r>
            <a:r>
              <a:rPr lang="en-IN" dirty="0"/>
              <a:t> hormone is involved in a complex circuit of hormones and neurotransmitters to control appetite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Theories of obesity</a:t>
            </a:r>
            <a:endParaRPr lang="en-IN" dirty="0"/>
          </a:p>
        </p:txBody>
      </p:sp>
      <p:sp>
        <p:nvSpPr>
          <p:cNvPr id="3" name="Content Placeholder 2"/>
          <p:cNvSpPr>
            <a:spLocks noGrp="1"/>
          </p:cNvSpPr>
          <p:nvPr>
            <p:ph idx="1"/>
          </p:nvPr>
        </p:nvSpPr>
        <p:spPr/>
        <p:txBody>
          <a:bodyPr/>
          <a:lstStyle/>
          <a:p>
            <a:r>
              <a:rPr lang="en-US" dirty="0"/>
              <a:t>Potential for obesity</a:t>
            </a:r>
          </a:p>
          <a:p>
            <a:pPr>
              <a:buNone/>
            </a:pPr>
            <a:r>
              <a:rPr lang="en-US" dirty="0"/>
              <a:t>                genetic and parental influences</a:t>
            </a:r>
          </a:p>
          <a:p>
            <a:pPr>
              <a:buNone/>
            </a:pPr>
            <a:r>
              <a:rPr lang="en-US" dirty="0"/>
              <a:t>                   high energy intake</a:t>
            </a:r>
          </a:p>
          <a:p>
            <a:pPr>
              <a:buNone/>
            </a:pPr>
            <a:r>
              <a:rPr lang="en-US" dirty="0"/>
              <a:t>                   low energy expenditure</a:t>
            </a:r>
          </a:p>
          <a:p>
            <a:pPr>
              <a:buNone/>
            </a:pPr>
            <a:r>
              <a:rPr lang="en-US" dirty="0"/>
              <a:t>                    </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1.Genetic and parental influence</a:t>
            </a:r>
            <a:endParaRPr lang="en-IN" dirty="0"/>
          </a:p>
        </p:txBody>
      </p:sp>
      <p:sp>
        <p:nvSpPr>
          <p:cNvPr id="3" name="Content Placeholder 2"/>
          <p:cNvSpPr>
            <a:spLocks noGrp="1"/>
          </p:cNvSpPr>
          <p:nvPr>
            <p:ph idx="1"/>
          </p:nvPr>
        </p:nvSpPr>
        <p:spPr/>
        <p:txBody>
          <a:bodyPr>
            <a:normAutofit/>
          </a:bodyPr>
          <a:lstStyle/>
          <a:p>
            <a:r>
              <a:rPr lang="en-US" dirty="0"/>
              <a:t>Importance of parental obesity in predicting obesity of the </a:t>
            </a:r>
            <a:r>
              <a:rPr lang="en-US" dirty="0" err="1"/>
              <a:t>offsprings</a:t>
            </a:r>
            <a:r>
              <a:rPr lang="en-US" dirty="0"/>
              <a:t> , especially when present during first 10yrs of life.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Another study says that an adult who had been adopted before the age of 1 yr revealed that despite being through up their adoptive parents, their body weight were very similar to those of their biological parents.</a:t>
            </a:r>
            <a:endParaRPr lang="en-IN" dirty="0"/>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buNone/>
            </a:pPr>
            <a:r>
              <a:rPr lang="en-US" dirty="0"/>
              <a:t>Other factors </a:t>
            </a:r>
          </a:p>
          <a:p>
            <a:r>
              <a:rPr lang="en-US" dirty="0"/>
              <a:t> resting metabolic rate,</a:t>
            </a:r>
          </a:p>
          <a:p>
            <a:r>
              <a:rPr lang="en-US" dirty="0"/>
              <a:t> energy cost of exercise,</a:t>
            </a:r>
          </a:p>
          <a:p>
            <a:r>
              <a:rPr lang="en-US" dirty="0"/>
              <a:t> level of habitual physical activity,</a:t>
            </a:r>
          </a:p>
          <a:p>
            <a:r>
              <a:rPr lang="en-US" dirty="0"/>
              <a:t> tendency to store fat in the abdominal areas,</a:t>
            </a:r>
          </a:p>
          <a:p>
            <a:r>
              <a:rPr lang="en-US" dirty="0"/>
              <a:t> response to overfeeding, </a:t>
            </a:r>
          </a:p>
          <a:p>
            <a:r>
              <a:rPr lang="en-US" dirty="0"/>
              <a:t>and relative rate of carbohydrate to lipid oxidation.</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IN" dirty="0"/>
          </a:p>
        </p:txBody>
      </p:sp>
      <p:sp>
        <p:nvSpPr>
          <p:cNvPr id="3" name="Content Placeholder 2"/>
          <p:cNvSpPr>
            <a:spLocks noGrp="1"/>
          </p:cNvSpPr>
          <p:nvPr>
            <p:ph idx="1"/>
          </p:nvPr>
        </p:nvSpPr>
        <p:spPr/>
        <p:txBody>
          <a:bodyPr/>
          <a:lstStyle/>
          <a:p>
            <a:r>
              <a:rPr lang="en-IN" dirty="0"/>
              <a:t>Obesity is defined as a condition of excess body fat that creates increased risk for morbidity and/or premature mortality, and the adult BMI thresholds of 25 and 30 kg/m2 for overweight and obesity, respectively. circulation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Nature of breastfeeding</a:t>
            </a:r>
            <a:endParaRPr lang="en-IN" dirty="0"/>
          </a:p>
        </p:txBody>
      </p:sp>
      <p:sp>
        <p:nvSpPr>
          <p:cNvPr id="3" name="Content Placeholder 2"/>
          <p:cNvSpPr>
            <a:spLocks noGrp="1"/>
          </p:cNvSpPr>
          <p:nvPr>
            <p:ph idx="1"/>
          </p:nvPr>
        </p:nvSpPr>
        <p:spPr/>
        <p:txBody>
          <a:bodyPr>
            <a:normAutofit/>
          </a:bodyPr>
          <a:lstStyle/>
          <a:p>
            <a:r>
              <a:rPr lang="en-IN" dirty="0"/>
              <a:t> A systematic review of nine studies has concluded that breastfeeding seems to have a small but consistent protective effect against obesity in children.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2.Energy intake </a:t>
            </a:r>
            <a:endParaRPr lang="en-IN" dirty="0"/>
          </a:p>
        </p:txBody>
      </p:sp>
      <p:sp>
        <p:nvSpPr>
          <p:cNvPr id="3" name="Content Placeholder 2"/>
          <p:cNvSpPr>
            <a:spLocks noGrp="1"/>
          </p:cNvSpPr>
          <p:nvPr>
            <p:ph idx="1"/>
          </p:nvPr>
        </p:nvSpPr>
        <p:spPr/>
        <p:txBody>
          <a:bodyPr/>
          <a:lstStyle/>
          <a:p>
            <a:r>
              <a:rPr lang="en-IN" dirty="0"/>
              <a:t>Humans take in energy in the form of protein, carbohydrate, fat, and alcohol.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3.Energy Expenditure </a:t>
            </a:r>
            <a:endParaRPr lang="en-IN" dirty="0"/>
          </a:p>
        </p:txBody>
      </p:sp>
      <p:sp>
        <p:nvSpPr>
          <p:cNvPr id="3" name="Content Placeholder 2"/>
          <p:cNvSpPr>
            <a:spLocks noGrp="1"/>
          </p:cNvSpPr>
          <p:nvPr>
            <p:ph idx="1"/>
          </p:nvPr>
        </p:nvSpPr>
        <p:spPr/>
        <p:txBody>
          <a:bodyPr>
            <a:normAutofit/>
          </a:bodyPr>
          <a:lstStyle/>
          <a:p>
            <a:r>
              <a:rPr lang="en-IN" dirty="0"/>
              <a:t>Humans expend energy through resting metabolic rate (RMR), which is the amount of energy necessary to fuel the body at rest; </a:t>
            </a:r>
          </a:p>
          <a:p>
            <a:pPr>
              <a:buNone/>
            </a:pPr>
            <a:r>
              <a:rPr lang="en-IN" dirty="0"/>
              <a:t>                   - the </a:t>
            </a:r>
            <a:r>
              <a:rPr lang="en-IN" dirty="0" err="1"/>
              <a:t>thermic</a:t>
            </a:r>
            <a:r>
              <a:rPr lang="en-IN" dirty="0"/>
              <a:t> effect of food, which is the energy cost of absorbing and metabolizing food consumed; </a:t>
            </a:r>
          </a:p>
          <a:p>
            <a:pPr>
              <a:buNone/>
            </a:pPr>
            <a:r>
              <a:rPr lang="en-IN" dirty="0"/>
              <a:t>                   -  and the energy expended through physical activity.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obesity and ANS</a:t>
            </a:r>
            <a:endParaRPr lang="en-IN" dirty="0"/>
          </a:p>
        </p:txBody>
      </p:sp>
      <p:sp>
        <p:nvSpPr>
          <p:cNvPr id="3" name="Content Placeholder 2"/>
          <p:cNvSpPr>
            <a:spLocks noGrp="1"/>
          </p:cNvSpPr>
          <p:nvPr>
            <p:ph idx="1"/>
          </p:nvPr>
        </p:nvSpPr>
        <p:spPr/>
        <p:txBody>
          <a:bodyPr>
            <a:normAutofit fontScale="77500" lnSpcReduction="20000"/>
          </a:bodyPr>
          <a:lstStyle/>
          <a:p>
            <a:endParaRPr lang="en-IN" dirty="0"/>
          </a:p>
          <a:p>
            <a:r>
              <a:rPr lang="en-IN" dirty="0"/>
              <a:t> ANS (Autonomic Nervous System) is involved in energy metabolism and regulation of cardiovascular system. ANS of obese individuals is chronically altered. </a:t>
            </a:r>
          </a:p>
          <a:p>
            <a:endParaRPr lang="en-IN" dirty="0"/>
          </a:p>
          <a:p>
            <a:r>
              <a:rPr lang="en-IN" dirty="0"/>
              <a:t> ANS is involved in energy metabolism and regulation of cardiovascular system7,8. Several studies in literature suggest that ANS of obese individuals is chronically altered </a:t>
            </a:r>
          </a:p>
          <a:p>
            <a:r>
              <a:rPr lang="en-IN" dirty="0"/>
              <a:t>The hypothalamus is a regulatory centre of satiety and of the ANS. Therefore, abnormalities in the hypothalamus may cause obesity and autonomic dysfunction13,14. A reduction in parasympathetic activity among obese children has also been reported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Body fat distribution( hormonal)</a:t>
            </a:r>
            <a:endParaRPr lang="en-IN" dirty="0"/>
          </a:p>
        </p:txBody>
      </p:sp>
      <p:sp>
        <p:nvSpPr>
          <p:cNvPr id="3" name="Content Placeholder 2"/>
          <p:cNvSpPr>
            <a:spLocks noGrp="1"/>
          </p:cNvSpPr>
          <p:nvPr>
            <p:ph idx="1"/>
          </p:nvPr>
        </p:nvSpPr>
        <p:spPr/>
        <p:txBody>
          <a:bodyPr>
            <a:normAutofit fontScale="92500" lnSpcReduction="10000"/>
          </a:bodyPr>
          <a:lstStyle/>
          <a:p>
            <a:r>
              <a:rPr lang="en-IN" dirty="0" err="1"/>
              <a:t>Gonadal</a:t>
            </a:r>
            <a:r>
              <a:rPr lang="en-IN" dirty="0"/>
              <a:t> steroids play a major role in the distribution of body fat. </a:t>
            </a:r>
          </a:p>
          <a:p>
            <a:r>
              <a:rPr lang="en-IN" dirty="0"/>
              <a:t>With age, both </a:t>
            </a:r>
            <a:r>
              <a:rPr lang="en-IN" dirty="0" err="1"/>
              <a:t>gonadal</a:t>
            </a:r>
            <a:r>
              <a:rPr lang="en-IN" dirty="0"/>
              <a:t> steroid and growth hormone secretion decline, which may explain the rise in visceral fat with age in men.</a:t>
            </a:r>
          </a:p>
          <a:p>
            <a:r>
              <a:rPr lang="en-IN" dirty="0"/>
              <a:t>Visceral central adiposity is associated with a greater risk of metabolic and cardiovascular disorders including insulin resistance, type 2 diabetes mellitus, hypertension, and coronary heart disease.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Physiology of overweight</a:t>
            </a:r>
            <a:endParaRPr lang="en-IN" dirty="0"/>
          </a:p>
        </p:txBody>
      </p:sp>
      <p:sp>
        <p:nvSpPr>
          <p:cNvPr id="3" name="Content Placeholder 2"/>
          <p:cNvSpPr>
            <a:spLocks noGrp="1"/>
          </p:cNvSpPr>
          <p:nvPr>
            <p:ph idx="1"/>
          </p:nvPr>
        </p:nvSpPr>
        <p:spPr/>
        <p:txBody>
          <a:bodyPr/>
          <a:lstStyle/>
          <a:p>
            <a:r>
              <a:rPr lang="en-US" dirty="0"/>
              <a:t>Energy balance</a:t>
            </a:r>
          </a:p>
          <a:p>
            <a:pPr>
              <a:buNone/>
            </a:pPr>
            <a:r>
              <a:rPr lang="en-US" dirty="0"/>
              <a:t>           </a:t>
            </a:r>
            <a:r>
              <a:rPr lang="en-IN" dirty="0"/>
              <a:t>The basic components of energy balance include energy intake, energy expenditure, and energy storage.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r>
              <a:rPr lang="en-IN" dirty="0"/>
              <a:t>When energy intake equals energy expenditure, the body is in energy balance and body energy (generally equivalent to body weight) is stable.</a:t>
            </a:r>
          </a:p>
          <a:p>
            <a:endParaRPr lang="en-IN" dirty="0"/>
          </a:p>
          <a:p>
            <a:r>
              <a:rPr lang="en-IN" dirty="0"/>
              <a:t>When energy intake exceeds energy expenditure, a state of positive energy balance occurs, and the consequence is an increase in body mass, of which 60% to 80% is usually body fat.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Determinants of energy expenditure</a:t>
            </a:r>
            <a:endParaRPr lang="en-IN" dirty="0"/>
          </a:p>
        </p:txBody>
      </p:sp>
      <p:sp>
        <p:nvSpPr>
          <p:cNvPr id="3" name="Content Placeholder 2"/>
          <p:cNvSpPr>
            <a:spLocks noGrp="1"/>
          </p:cNvSpPr>
          <p:nvPr>
            <p:ph idx="1"/>
          </p:nvPr>
        </p:nvSpPr>
        <p:spPr/>
        <p:txBody>
          <a:bodyPr/>
          <a:lstStyle/>
          <a:p>
            <a:r>
              <a:rPr lang="en-US" dirty="0"/>
              <a:t>Approx 70% of energy expenditure is </a:t>
            </a:r>
            <a:r>
              <a:rPr lang="en-US" dirty="0" err="1"/>
              <a:t>utilised</a:t>
            </a:r>
            <a:r>
              <a:rPr lang="en-US" dirty="0"/>
              <a:t> for basal or resting metabolic processes. </a:t>
            </a:r>
          </a:p>
          <a:p>
            <a:pPr>
              <a:buNone/>
            </a:pPr>
            <a:r>
              <a:rPr lang="en-US" dirty="0"/>
              <a:t>1. brown adipose tissue and body temperature</a:t>
            </a:r>
          </a:p>
          <a:p>
            <a:pPr>
              <a:buNone/>
            </a:pPr>
            <a:r>
              <a:rPr lang="en-US" dirty="0"/>
              <a:t>2. food</a:t>
            </a:r>
          </a:p>
          <a:p>
            <a:pPr>
              <a:buNone/>
            </a:pPr>
            <a:r>
              <a:rPr lang="en-US" dirty="0"/>
              <a:t> 3. activity</a:t>
            </a: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Brown adipose tissue and body temperature</a:t>
            </a:r>
            <a:endParaRPr lang="en-IN" dirty="0"/>
          </a:p>
        </p:txBody>
      </p:sp>
      <p:sp>
        <p:nvSpPr>
          <p:cNvPr id="3" name="Content Placeholder 2"/>
          <p:cNvSpPr>
            <a:spLocks noGrp="1"/>
          </p:cNvSpPr>
          <p:nvPr>
            <p:ph idx="1"/>
          </p:nvPr>
        </p:nvSpPr>
        <p:spPr/>
        <p:txBody>
          <a:bodyPr/>
          <a:lstStyle/>
          <a:p>
            <a:r>
              <a:rPr lang="en-US" dirty="0"/>
              <a:t>Brown adipose tissue regulates energy expenditure in newborn infants.</a:t>
            </a:r>
          </a:p>
          <a:p>
            <a:r>
              <a:rPr lang="en-US" dirty="0"/>
              <a:t>Its activity increases through childhood into adolescence</a:t>
            </a:r>
          </a:p>
          <a:p>
            <a:r>
              <a:rPr lang="en-US" dirty="0"/>
              <a:t>Located in </a:t>
            </a:r>
            <a:r>
              <a:rPr lang="en-US" dirty="0" err="1"/>
              <a:t>supraclavicular</a:t>
            </a:r>
            <a:r>
              <a:rPr lang="en-US" dirty="0"/>
              <a:t> and neck areas.</a:t>
            </a:r>
          </a:p>
          <a:p>
            <a:r>
              <a:rPr lang="en-US" dirty="0"/>
              <a:t>Body temperature is regulated by adaptive </a:t>
            </a:r>
            <a:r>
              <a:rPr lang="en-US" dirty="0" err="1"/>
              <a:t>thermogenesis</a:t>
            </a:r>
            <a:r>
              <a:rPr lang="en-US" dirty="0"/>
              <a:t>.</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2.Food </a:t>
            </a:r>
            <a:endParaRPr lang="en-IN" dirty="0"/>
          </a:p>
        </p:txBody>
      </p:sp>
      <p:sp>
        <p:nvSpPr>
          <p:cNvPr id="3" name="Content Placeholder 2"/>
          <p:cNvSpPr>
            <a:spLocks noGrp="1"/>
          </p:cNvSpPr>
          <p:nvPr>
            <p:ph idx="1"/>
          </p:nvPr>
        </p:nvSpPr>
        <p:spPr/>
        <p:txBody>
          <a:bodyPr>
            <a:normAutofit fontScale="92500"/>
          </a:bodyPr>
          <a:lstStyle/>
          <a:p>
            <a:r>
              <a:rPr lang="en-IN" dirty="0"/>
              <a:t>The macronutrient composition of food affects energy expenditure, but not fat storage.</a:t>
            </a:r>
          </a:p>
          <a:p>
            <a:r>
              <a:rPr lang="en-IN" dirty="0"/>
              <a:t>Overconsumption of a diet with normal or high compared with low protein increased resting energy expenditure and lean body mass.</a:t>
            </a:r>
          </a:p>
          <a:p>
            <a:r>
              <a:rPr lang="en-IN" dirty="0"/>
              <a:t>The thermal effect of food has an obligatory and a facultative component. A low </a:t>
            </a:r>
            <a:r>
              <a:rPr lang="en-IN" dirty="0" err="1"/>
              <a:t>thermic</a:t>
            </a:r>
            <a:r>
              <a:rPr lang="en-IN" dirty="0"/>
              <a:t> effect of food is associated with the development of obesity.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PREVALENCE</a:t>
            </a:r>
            <a:endParaRPr lang="en-IN" dirty="0"/>
          </a:p>
        </p:txBody>
      </p:sp>
      <p:sp>
        <p:nvSpPr>
          <p:cNvPr id="3" name="Content Placeholder 2"/>
          <p:cNvSpPr>
            <a:spLocks noGrp="1"/>
          </p:cNvSpPr>
          <p:nvPr>
            <p:ph idx="1"/>
          </p:nvPr>
        </p:nvSpPr>
        <p:spPr/>
        <p:txBody>
          <a:bodyPr/>
          <a:lstStyle/>
          <a:p>
            <a:pPr>
              <a:buNone/>
            </a:pPr>
            <a:endParaRPr lang="en-IN" dirty="0"/>
          </a:p>
          <a:p>
            <a:r>
              <a:rPr lang="en-IN" dirty="0"/>
              <a:t> Globally, in 2013 the number of overweight children under the age of five, is estimated to be over 42 million. Close to 31 million of these are living in developing countries. </a:t>
            </a:r>
          </a:p>
          <a:p>
            <a:pPr algn="r"/>
            <a:r>
              <a:rPr lang="en-IN" dirty="0"/>
              <a:t>WHO 2015</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3.Activity </a:t>
            </a:r>
            <a:endParaRPr lang="en-IN" dirty="0"/>
          </a:p>
        </p:txBody>
      </p:sp>
      <p:sp>
        <p:nvSpPr>
          <p:cNvPr id="3" name="Content Placeholder 2"/>
          <p:cNvSpPr>
            <a:spLocks noGrp="1"/>
          </p:cNvSpPr>
          <p:nvPr>
            <p:ph idx="1"/>
          </p:nvPr>
        </p:nvSpPr>
        <p:spPr/>
        <p:txBody>
          <a:bodyPr/>
          <a:lstStyle/>
          <a:p>
            <a:r>
              <a:rPr lang="en-IN" dirty="0"/>
              <a:t>The final component of energy expenditure is activity and exercise, known as activity </a:t>
            </a:r>
            <a:r>
              <a:rPr lang="en-IN" dirty="0" err="1"/>
              <a:t>thermogenesis</a:t>
            </a:r>
            <a:r>
              <a:rPr lang="en-IN" dirty="0"/>
              <a:t>, which includes both exercise and </a:t>
            </a:r>
            <a:r>
              <a:rPr lang="en-IN" dirty="0" err="1"/>
              <a:t>nonexercise</a:t>
            </a:r>
            <a:r>
              <a:rPr lang="en-IN" dirty="0"/>
              <a:t> activity </a:t>
            </a:r>
            <a:r>
              <a:rPr lang="en-IN" dirty="0" err="1"/>
              <a:t>thermogenesis</a:t>
            </a:r>
            <a:r>
              <a:rPr lang="en-IN" dirty="0"/>
              <a:t> (NEAT)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Predictors for obesity</a:t>
            </a:r>
            <a:endParaRPr lang="en-IN" dirty="0"/>
          </a:p>
        </p:txBody>
      </p:sp>
      <p:sp>
        <p:nvSpPr>
          <p:cNvPr id="3" name="Content Placeholder 2"/>
          <p:cNvSpPr>
            <a:spLocks noGrp="1"/>
          </p:cNvSpPr>
          <p:nvPr>
            <p:ph idx="1"/>
          </p:nvPr>
        </p:nvSpPr>
        <p:spPr/>
        <p:txBody>
          <a:bodyPr/>
          <a:lstStyle/>
          <a:p>
            <a:r>
              <a:rPr lang="en-US" dirty="0"/>
              <a:t>Low metabolic rate</a:t>
            </a:r>
          </a:p>
          <a:p>
            <a:r>
              <a:rPr lang="en-US" dirty="0"/>
              <a:t>Increased carbohydrate oxidation</a:t>
            </a:r>
          </a:p>
          <a:p>
            <a:r>
              <a:rPr lang="en-US" dirty="0"/>
              <a:t>Insulin resistance</a:t>
            </a:r>
          </a:p>
          <a:p>
            <a:r>
              <a:rPr lang="en-US" dirty="0"/>
              <a:t>Low sympathetic activity</a:t>
            </a: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Adiposity and obesity </a:t>
            </a:r>
            <a:endParaRPr lang="en-IN" dirty="0"/>
          </a:p>
        </p:txBody>
      </p:sp>
      <p:sp>
        <p:nvSpPr>
          <p:cNvPr id="3" name="Content Placeholder 2"/>
          <p:cNvSpPr>
            <a:spLocks noGrp="1"/>
          </p:cNvSpPr>
          <p:nvPr>
            <p:ph idx="1"/>
          </p:nvPr>
        </p:nvSpPr>
        <p:spPr/>
        <p:txBody>
          <a:bodyPr/>
          <a:lstStyle/>
          <a:p>
            <a:r>
              <a:rPr lang="en-US" dirty="0"/>
              <a:t>Over-weight children are </a:t>
            </a:r>
            <a:r>
              <a:rPr lang="en-US" dirty="0" err="1"/>
              <a:t>atleast</a:t>
            </a:r>
            <a:r>
              <a:rPr lang="en-US" dirty="0"/>
              <a:t> 2.4 times more likely to have</a:t>
            </a:r>
          </a:p>
          <a:p>
            <a:pPr>
              <a:buNone/>
            </a:pPr>
            <a:r>
              <a:rPr lang="en-US" dirty="0"/>
              <a:t>               elevated total </a:t>
            </a:r>
            <a:r>
              <a:rPr lang="en-US" dirty="0" err="1"/>
              <a:t>cholestrol</a:t>
            </a:r>
            <a:r>
              <a:rPr lang="en-US" dirty="0"/>
              <a:t>, triglycerides,</a:t>
            </a:r>
          </a:p>
          <a:p>
            <a:pPr>
              <a:buNone/>
            </a:pPr>
            <a:r>
              <a:rPr lang="en-US" dirty="0"/>
              <a:t>               low high-density lipoprotein </a:t>
            </a:r>
            <a:r>
              <a:rPr lang="en-US" dirty="0" err="1"/>
              <a:t>cholestrol</a:t>
            </a:r>
            <a:r>
              <a:rPr lang="en-US" dirty="0"/>
              <a:t>, </a:t>
            </a:r>
          </a:p>
          <a:p>
            <a:pPr>
              <a:buNone/>
            </a:pPr>
            <a:r>
              <a:rPr lang="en-US" dirty="0"/>
              <a:t>               low fasting insulin, </a:t>
            </a:r>
          </a:p>
          <a:p>
            <a:pPr>
              <a:buNone/>
            </a:pPr>
            <a:r>
              <a:rPr lang="en-US" dirty="0"/>
              <a:t>               and elevated blood pressure.</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lipids and obesity</a:t>
            </a:r>
            <a:endParaRPr lang="en-IN" dirty="0"/>
          </a:p>
        </p:txBody>
      </p:sp>
      <p:sp>
        <p:nvSpPr>
          <p:cNvPr id="3" name="Content Placeholder 2"/>
          <p:cNvSpPr>
            <a:spLocks noGrp="1"/>
          </p:cNvSpPr>
          <p:nvPr>
            <p:ph idx="1"/>
          </p:nvPr>
        </p:nvSpPr>
        <p:spPr/>
        <p:txBody>
          <a:bodyPr/>
          <a:lstStyle/>
          <a:p>
            <a:r>
              <a:rPr lang="en-US" dirty="0"/>
              <a:t>Atherosclerotic process begin in early childhood and is influenced by </a:t>
            </a:r>
            <a:r>
              <a:rPr lang="en-US" dirty="0" err="1"/>
              <a:t>hyperlipidemia</a:t>
            </a:r>
            <a:r>
              <a:rPr lang="en-US" dirty="0"/>
              <a:t>.</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to be checked</a:t>
            </a:r>
            <a:endParaRPr lang="en-IN" dirty="0"/>
          </a:p>
        </p:txBody>
      </p:sp>
      <p:sp>
        <p:nvSpPr>
          <p:cNvPr id="3" name="Content Placeholder 2"/>
          <p:cNvSpPr>
            <a:spLocks noGrp="1"/>
          </p:cNvSpPr>
          <p:nvPr>
            <p:ph idx="1"/>
          </p:nvPr>
        </p:nvSpPr>
        <p:spPr/>
        <p:txBody>
          <a:bodyPr/>
          <a:lstStyle/>
          <a:p>
            <a:r>
              <a:rPr lang="en-US" dirty="0"/>
              <a:t>Lipid profile</a:t>
            </a:r>
          </a:p>
          <a:p>
            <a:r>
              <a:rPr lang="en-US" dirty="0"/>
              <a:t>Lipoprotein</a:t>
            </a:r>
          </a:p>
          <a:p>
            <a:r>
              <a:rPr lang="en-US" dirty="0"/>
              <a:t>Apo-lipoprotein</a:t>
            </a:r>
          </a:p>
          <a:p>
            <a:r>
              <a:rPr lang="en-US" dirty="0"/>
              <a:t>Blood glucose</a:t>
            </a:r>
          </a:p>
          <a:p>
            <a:r>
              <a:rPr lang="en-US" dirty="0"/>
              <a:t>Insulin level</a:t>
            </a:r>
          </a:p>
          <a:p>
            <a:r>
              <a:rPr lang="en-US" dirty="0"/>
              <a:t>FFA levels</a:t>
            </a:r>
          </a:p>
          <a:p>
            <a:r>
              <a:rPr lang="en-US" dirty="0"/>
              <a:t>Hepatic </a:t>
            </a:r>
            <a:r>
              <a:rPr lang="en-US" dirty="0" err="1"/>
              <a:t>transaminase</a:t>
            </a:r>
            <a:endParaRPr lang="en-US" dirty="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Triglycerides HDL and fasting hyperglycemic and hypertension do not seem to have association with metabolic syndrome in children as seen in adult( childhood obesity </a:t>
            </a:r>
            <a:r>
              <a:rPr lang="en-US" dirty="0">
                <a:hlinkClick r:id="rId2"/>
              </a:rPr>
              <a:t>www.ncbi.nlm.nih.gov/pmc/articles/PM3063535/</a:t>
            </a:r>
            <a:endParaRPr lang="en-US" dirty="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data</a:t>
            </a:r>
            <a:endParaRPr lang="en-IN" dirty="0"/>
          </a:p>
        </p:txBody>
      </p:sp>
      <p:graphicFrame>
        <p:nvGraphicFramePr>
          <p:cNvPr id="4" name="Content Placeholder 3"/>
          <p:cNvGraphicFramePr>
            <a:graphicFrameLocks noGrp="1"/>
          </p:cNvGraphicFramePr>
          <p:nvPr>
            <p:ph idx="1"/>
          </p:nvPr>
        </p:nvGraphicFramePr>
        <p:xfrm>
          <a:off x="457200" y="1600200"/>
          <a:ext cx="8229600" cy="4853135"/>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970627">
                <a:tc>
                  <a:txBody>
                    <a:bodyPr/>
                    <a:lstStyle/>
                    <a:p>
                      <a:r>
                        <a:rPr lang="en-US" dirty="0"/>
                        <a:t>Lipid fraction</a:t>
                      </a:r>
                      <a:endParaRPr lang="en-IN" dirty="0"/>
                    </a:p>
                  </a:txBody>
                  <a:tcPr/>
                </a:tc>
                <a:tc>
                  <a:txBody>
                    <a:bodyPr/>
                    <a:lstStyle/>
                    <a:p>
                      <a:r>
                        <a:rPr lang="en-US" dirty="0"/>
                        <a:t>Optimal</a:t>
                      </a:r>
                      <a:r>
                        <a:rPr lang="en-US" baseline="0" dirty="0"/>
                        <a:t> level (mg/</a:t>
                      </a:r>
                      <a:r>
                        <a:rPr lang="en-US" baseline="0" dirty="0" err="1"/>
                        <a:t>dL</a:t>
                      </a:r>
                      <a:r>
                        <a:rPr lang="en-US" baseline="0" dirty="0"/>
                        <a:t>)</a:t>
                      </a:r>
                      <a:endParaRPr lang="en-IN" dirty="0"/>
                    </a:p>
                  </a:txBody>
                  <a:tcPr/>
                </a:tc>
                <a:tc>
                  <a:txBody>
                    <a:bodyPr/>
                    <a:lstStyle/>
                    <a:p>
                      <a:r>
                        <a:rPr lang="en-US" dirty="0"/>
                        <a:t>Risk level (mg/</a:t>
                      </a:r>
                      <a:r>
                        <a:rPr lang="en-US" dirty="0" err="1"/>
                        <a:t>dL</a:t>
                      </a:r>
                      <a:r>
                        <a:rPr lang="en-US" dirty="0"/>
                        <a:t>)</a:t>
                      </a:r>
                      <a:endParaRPr lang="en-IN" dirty="0"/>
                    </a:p>
                  </a:txBody>
                  <a:tcPr/>
                </a:tc>
                <a:extLst>
                  <a:ext uri="{0D108BD9-81ED-4DB2-BD59-A6C34878D82A}">
                    <a16:rowId xmlns:a16="http://schemas.microsoft.com/office/drawing/2014/main" xmlns="" val="10000"/>
                  </a:ext>
                </a:extLst>
              </a:tr>
              <a:tr h="970627">
                <a:tc>
                  <a:txBody>
                    <a:bodyPr/>
                    <a:lstStyle/>
                    <a:p>
                      <a:r>
                        <a:rPr lang="en-US" dirty="0"/>
                        <a:t>HDL-C</a:t>
                      </a:r>
                      <a:endParaRPr lang="en-IN" dirty="0"/>
                    </a:p>
                  </a:txBody>
                  <a:tcPr/>
                </a:tc>
                <a:tc>
                  <a:txBody>
                    <a:bodyPr/>
                    <a:lstStyle/>
                    <a:p>
                      <a:r>
                        <a:rPr lang="en-US" dirty="0"/>
                        <a:t>&gt;60</a:t>
                      </a:r>
                      <a:endParaRPr lang="en-IN" dirty="0"/>
                    </a:p>
                  </a:txBody>
                  <a:tcPr/>
                </a:tc>
                <a:tc>
                  <a:txBody>
                    <a:bodyPr/>
                    <a:lstStyle/>
                    <a:p>
                      <a:r>
                        <a:rPr lang="en-US" dirty="0"/>
                        <a:t>&lt;35</a:t>
                      </a:r>
                      <a:endParaRPr lang="en-IN" dirty="0"/>
                    </a:p>
                  </a:txBody>
                  <a:tcPr/>
                </a:tc>
                <a:extLst>
                  <a:ext uri="{0D108BD9-81ED-4DB2-BD59-A6C34878D82A}">
                    <a16:rowId xmlns:a16="http://schemas.microsoft.com/office/drawing/2014/main" xmlns="" val="10001"/>
                  </a:ext>
                </a:extLst>
              </a:tr>
              <a:tr h="970627">
                <a:tc>
                  <a:txBody>
                    <a:bodyPr/>
                    <a:lstStyle/>
                    <a:p>
                      <a:r>
                        <a:rPr lang="en-US" dirty="0"/>
                        <a:t>TC</a:t>
                      </a:r>
                      <a:endParaRPr lang="en-IN" dirty="0"/>
                    </a:p>
                  </a:txBody>
                  <a:tcPr/>
                </a:tc>
                <a:tc>
                  <a:txBody>
                    <a:bodyPr/>
                    <a:lstStyle/>
                    <a:p>
                      <a:r>
                        <a:rPr lang="en-US" dirty="0"/>
                        <a:t>&lt;170</a:t>
                      </a:r>
                      <a:endParaRPr lang="en-IN" dirty="0"/>
                    </a:p>
                  </a:txBody>
                  <a:tcPr/>
                </a:tc>
                <a:tc>
                  <a:txBody>
                    <a:bodyPr/>
                    <a:lstStyle/>
                    <a:p>
                      <a:r>
                        <a:rPr lang="en-US" dirty="0"/>
                        <a:t>&gt;200</a:t>
                      </a:r>
                      <a:endParaRPr lang="en-IN" dirty="0"/>
                    </a:p>
                  </a:txBody>
                  <a:tcPr/>
                </a:tc>
                <a:extLst>
                  <a:ext uri="{0D108BD9-81ED-4DB2-BD59-A6C34878D82A}">
                    <a16:rowId xmlns:a16="http://schemas.microsoft.com/office/drawing/2014/main" xmlns="" val="10002"/>
                  </a:ext>
                </a:extLst>
              </a:tr>
              <a:tr h="970627">
                <a:tc>
                  <a:txBody>
                    <a:bodyPr/>
                    <a:lstStyle/>
                    <a:p>
                      <a:r>
                        <a:rPr lang="en-US" dirty="0"/>
                        <a:t>Non – HDL</a:t>
                      </a:r>
                      <a:endParaRPr lang="en-IN" dirty="0"/>
                    </a:p>
                  </a:txBody>
                  <a:tcPr/>
                </a:tc>
                <a:tc>
                  <a:txBody>
                    <a:bodyPr/>
                    <a:lstStyle/>
                    <a:p>
                      <a:r>
                        <a:rPr lang="en-US" dirty="0"/>
                        <a:t>&lt;130</a:t>
                      </a:r>
                      <a:endParaRPr lang="en-IN" dirty="0"/>
                    </a:p>
                  </a:txBody>
                  <a:tcPr/>
                </a:tc>
                <a:tc>
                  <a:txBody>
                    <a:bodyPr/>
                    <a:lstStyle/>
                    <a:p>
                      <a:r>
                        <a:rPr lang="en-US" dirty="0"/>
                        <a:t>&gt;190</a:t>
                      </a:r>
                      <a:endParaRPr lang="en-IN" dirty="0"/>
                    </a:p>
                  </a:txBody>
                  <a:tcPr/>
                </a:tc>
                <a:extLst>
                  <a:ext uri="{0D108BD9-81ED-4DB2-BD59-A6C34878D82A}">
                    <a16:rowId xmlns:a16="http://schemas.microsoft.com/office/drawing/2014/main" xmlns="" val="10003"/>
                  </a:ext>
                </a:extLst>
              </a:tr>
              <a:tr h="970627">
                <a:tc>
                  <a:txBody>
                    <a:bodyPr/>
                    <a:lstStyle/>
                    <a:p>
                      <a:r>
                        <a:rPr lang="en-US" dirty="0"/>
                        <a:t>LDL</a:t>
                      </a:r>
                      <a:endParaRPr lang="en-IN" dirty="0"/>
                    </a:p>
                  </a:txBody>
                  <a:tcPr/>
                </a:tc>
                <a:tc>
                  <a:txBody>
                    <a:bodyPr/>
                    <a:lstStyle/>
                    <a:p>
                      <a:r>
                        <a:rPr lang="en-US" dirty="0"/>
                        <a:t>&lt;114</a:t>
                      </a:r>
                      <a:endParaRPr lang="en-IN" dirty="0"/>
                    </a:p>
                  </a:txBody>
                  <a:tcPr/>
                </a:tc>
                <a:tc>
                  <a:txBody>
                    <a:bodyPr/>
                    <a:lstStyle/>
                    <a:p>
                      <a:r>
                        <a:rPr lang="en-US" dirty="0"/>
                        <a:t>&gt;130</a:t>
                      </a:r>
                      <a:endParaRPr lang="en-IN"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4798" r="38430" b="10334"/>
          <a:stretch>
            <a:fillRect/>
          </a:stretch>
        </p:blipFill>
        <p:spPr bwMode="auto">
          <a:xfrm>
            <a:off x="827584" y="764704"/>
            <a:ext cx="7416824" cy="5832648"/>
          </a:xfrm>
          <a:prstGeom prst="rect">
            <a:avLst/>
          </a:prstGeom>
          <a:noFill/>
          <a:ln w="9525">
            <a:noFill/>
            <a:miter lim="800000"/>
            <a:headEnd/>
            <a:tailEnd/>
          </a:ln>
        </p:spPr>
      </p:pic>
      <p:sp>
        <p:nvSpPr>
          <p:cNvPr id="3" name="TextBox 2"/>
          <p:cNvSpPr txBox="1"/>
          <p:nvPr/>
        </p:nvSpPr>
        <p:spPr>
          <a:xfrm>
            <a:off x="2411760" y="476672"/>
            <a:ext cx="4032448" cy="584775"/>
          </a:xfrm>
          <a:prstGeom prst="rect">
            <a:avLst/>
          </a:prstGeom>
          <a:noFill/>
        </p:spPr>
        <p:txBody>
          <a:bodyPr wrap="square" rtlCol="0">
            <a:spAutoFit/>
          </a:bodyPr>
          <a:lstStyle/>
          <a:p>
            <a:pPr algn="ctr"/>
            <a:r>
              <a:rPr lang="en-US" sz="3200" dirty="0"/>
              <a:t>COMPLICATIONS</a:t>
            </a:r>
            <a:endParaRPr lang="en-IN"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t>
            </a:r>
            <a:endParaRPr lang="en-IN" dirty="0"/>
          </a:p>
        </p:txBody>
      </p:sp>
      <p:sp>
        <p:nvSpPr>
          <p:cNvPr id="3" name="Content Placeholder 2"/>
          <p:cNvSpPr>
            <a:spLocks noGrp="1"/>
          </p:cNvSpPr>
          <p:nvPr>
            <p:ph idx="1"/>
          </p:nvPr>
        </p:nvSpPr>
        <p:spPr/>
        <p:txBody>
          <a:bodyPr/>
          <a:lstStyle/>
          <a:p>
            <a:r>
              <a:rPr lang="en-US" dirty="0"/>
              <a:t>History – age of onset of overweight</a:t>
            </a:r>
          </a:p>
          <a:p>
            <a:pPr>
              <a:buNone/>
            </a:pPr>
            <a:r>
              <a:rPr lang="en-US" dirty="0"/>
              <a:t>                    Eating and exercise habits</a:t>
            </a:r>
          </a:p>
          <a:p>
            <a:pPr>
              <a:buNone/>
            </a:pPr>
            <a:r>
              <a:rPr lang="en-US" dirty="0"/>
              <a:t>                    Dietary history </a:t>
            </a:r>
          </a:p>
          <a:p>
            <a:pPr>
              <a:buNone/>
            </a:pPr>
            <a:r>
              <a:rPr lang="en-US" dirty="0"/>
              <a:t>                    family history </a:t>
            </a:r>
          </a:p>
          <a:p>
            <a:pPr>
              <a:buNone/>
            </a:pPr>
            <a:r>
              <a:rPr lang="en-US" dirty="0"/>
              <a:t>                    </a:t>
            </a:r>
            <a:r>
              <a:rPr lang="en-US" dirty="0" err="1"/>
              <a:t>pyschosocial</a:t>
            </a:r>
            <a:r>
              <a:rPr lang="en-US" dirty="0"/>
              <a:t> history</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8280920" cy="4401205"/>
          </a:xfrm>
          <a:prstGeom prst="rect">
            <a:avLst/>
          </a:prstGeom>
        </p:spPr>
        <p:txBody>
          <a:bodyPr wrap="square">
            <a:spAutoFit/>
          </a:bodyPr>
          <a:lstStyle/>
          <a:p>
            <a:r>
              <a:rPr lang="en-IN" sz="2000" dirty="0">
                <a:latin typeface="Times New Roman" pitchFamily="18" charset="0"/>
                <a:cs typeface="Times New Roman" pitchFamily="18" charset="0"/>
              </a:rPr>
              <a:t>A focused and problem-oriented history assessment in the</a:t>
            </a:r>
          </a:p>
          <a:p>
            <a:r>
              <a:rPr lang="en-IN" sz="2000" dirty="0">
                <a:latin typeface="Times New Roman" pitchFamily="18" charset="0"/>
                <a:cs typeface="Times New Roman" pitchFamily="18" charset="0"/>
              </a:rPr>
              <a:t>obese child has three major aims:</a:t>
            </a:r>
          </a:p>
          <a:p>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a:t>
            </a:r>
            <a:r>
              <a:rPr lang="en-IN" sz="2000" dirty="0">
                <a:latin typeface="Times New Roman" pitchFamily="18" charset="0"/>
                <a:cs typeface="Times New Roman" pitchFamily="18" charset="0"/>
              </a:rPr>
              <a:t>) to rule out an underlying</a:t>
            </a:r>
          </a:p>
          <a:p>
            <a:r>
              <a:rPr lang="en-IN" sz="2000" dirty="0">
                <a:latin typeface="Times New Roman" pitchFamily="18" charset="0"/>
                <a:cs typeface="Times New Roman" pitchFamily="18" charset="0"/>
              </a:rPr>
              <a:t>organic disorder, </a:t>
            </a:r>
          </a:p>
          <a:p>
            <a:r>
              <a:rPr lang="en-IN" sz="2000" dirty="0">
                <a:latin typeface="Times New Roman" pitchFamily="18" charset="0"/>
                <a:cs typeface="Times New Roman" pitchFamily="18" charset="0"/>
              </a:rPr>
              <a:t>ii) to identify the presence of co-morbidities,</a:t>
            </a:r>
          </a:p>
          <a:p>
            <a:r>
              <a:rPr lang="en-IN" sz="2000" dirty="0">
                <a:latin typeface="Times New Roman" pitchFamily="18" charset="0"/>
                <a:cs typeface="Times New Roman" pitchFamily="18" charset="0"/>
              </a:rPr>
              <a:t>and iii) to assess the risk of developing co-morbidities.</a:t>
            </a:r>
          </a:p>
          <a:p>
            <a:r>
              <a:rPr lang="en-IN" sz="2000" dirty="0">
                <a:latin typeface="Times New Roman" pitchFamily="18" charset="0"/>
                <a:cs typeface="Times New Roman" pitchFamily="18" charset="0"/>
              </a:rPr>
              <a:t> </a:t>
            </a:r>
          </a:p>
          <a:p>
            <a:endParaRPr lang="en-IN"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In the vast majority of children, the cause of overweight or</a:t>
            </a:r>
          </a:p>
          <a:p>
            <a:r>
              <a:rPr lang="en-IN" sz="2000" dirty="0">
                <a:latin typeface="Times New Roman" pitchFamily="18" charset="0"/>
                <a:cs typeface="Times New Roman" pitchFamily="18" charset="0"/>
              </a:rPr>
              <a:t>obesity is a predisposing genetic background (obese parents or</a:t>
            </a:r>
          </a:p>
          <a:p>
            <a:r>
              <a:rPr lang="en-IN" sz="2000" dirty="0">
                <a:latin typeface="Times New Roman" pitchFamily="18" charset="0"/>
                <a:cs typeface="Times New Roman" pitchFamily="18" charset="0"/>
              </a:rPr>
              <a:t>other family members) and the impact of the </a:t>
            </a:r>
            <a:r>
              <a:rPr lang="en-IN" sz="2000" dirty="0" err="1">
                <a:latin typeface="Times New Roman" pitchFamily="18" charset="0"/>
                <a:cs typeface="Times New Roman" pitchFamily="18" charset="0"/>
              </a:rPr>
              <a:t>obesogenic</a:t>
            </a:r>
            <a:r>
              <a:rPr lang="en-IN" sz="2000" dirty="0">
                <a:latin typeface="Times New Roman" pitchFamily="18" charset="0"/>
                <a:cs typeface="Times New Roman" pitchFamily="18" charset="0"/>
              </a:rPr>
              <a:t> environment,</a:t>
            </a:r>
          </a:p>
          <a:p>
            <a:r>
              <a:rPr lang="en-IN" sz="2000" dirty="0">
                <a:latin typeface="Times New Roman" pitchFamily="18" charset="0"/>
                <a:cs typeface="Times New Roman" pitchFamily="18" charset="0"/>
              </a:rPr>
              <a:t>leading to sedentary behaviour and increased consumption</a:t>
            </a:r>
          </a:p>
          <a:p>
            <a:r>
              <a:rPr lang="en-IN" sz="2000" dirty="0">
                <a:latin typeface="Times New Roman" pitchFamily="18" charset="0"/>
                <a:cs typeface="Times New Roman" pitchFamily="18" charset="0"/>
              </a:rPr>
              <a:t>of calorie-dense food.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a:t>
            </a:r>
            <a:endParaRPr lang="en-IN" dirty="0"/>
          </a:p>
        </p:txBody>
      </p:sp>
      <p:sp>
        <p:nvSpPr>
          <p:cNvPr id="3" name="Content Placeholder 2"/>
          <p:cNvSpPr>
            <a:spLocks noGrp="1"/>
          </p:cNvSpPr>
          <p:nvPr>
            <p:ph idx="1"/>
          </p:nvPr>
        </p:nvSpPr>
        <p:spPr/>
        <p:txBody>
          <a:bodyPr>
            <a:normAutofit/>
          </a:bodyPr>
          <a:lstStyle/>
          <a:p>
            <a:pPr>
              <a:buNone/>
            </a:pPr>
            <a:r>
              <a:rPr lang="en-US" u="sng" dirty="0"/>
              <a:t>Child v/s adult</a:t>
            </a:r>
            <a:endParaRPr lang="en-IN" u="sng" dirty="0"/>
          </a:p>
          <a:p>
            <a:r>
              <a:rPr lang="en-IN" dirty="0"/>
              <a:t>BMIs for children and teens compare their heights and weights against growth charts that take age and sex into account. This is called </a:t>
            </a:r>
            <a:r>
              <a:rPr lang="en-IN" i="1" u="sng" dirty="0"/>
              <a:t>BMI-for-age percentile</a:t>
            </a:r>
            <a:r>
              <a:rPr lang="en-IN" dirty="0"/>
              <a:t>.</a:t>
            </a:r>
          </a:p>
          <a:p>
            <a:r>
              <a:rPr lang="en-US" dirty="0"/>
              <a:t>And for adults BMI is calculated</a:t>
            </a:r>
            <a:endParaRPr lang="en-IN" dirty="0"/>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examination</a:t>
            </a:r>
            <a:endParaRPr lang="en-IN" dirty="0"/>
          </a:p>
        </p:txBody>
      </p:sp>
      <p:sp>
        <p:nvSpPr>
          <p:cNvPr id="3" name="Content Placeholder 2"/>
          <p:cNvSpPr>
            <a:spLocks noGrp="1"/>
          </p:cNvSpPr>
          <p:nvPr>
            <p:ph idx="1"/>
          </p:nvPr>
        </p:nvSpPr>
        <p:spPr/>
        <p:txBody>
          <a:bodyPr/>
          <a:lstStyle/>
          <a:p>
            <a:r>
              <a:rPr lang="en-US" dirty="0"/>
              <a:t>BMI</a:t>
            </a:r>
          </a:p>
          <a:p>
            <a:r>
              <a:rPr lang="en-IN" dirty="0"/>
              <a:t>Search for stigmata of syndromes associated with obesity –developmental delay </a:t>
            </a:r>
            <a:r>
              <a:rPr lang="en-IN" dirty="0" err="1"/>
              <a:t>dysmorphism</a:t>
            </a:r>
            <a:r>
              <a:rPr lang="en-IN" dirty="0"/>
              <a:t>, </a:t>
            </a:r>
            <a:r>
              <a:rPr lang="en-IN" dirty="0" err="1"/>
              <a:t>hypogonadism</a:t>
            </a:r>
            <a:r>
              <a:rPr lang="en-IN" dirty="0"/>
              <a:t>, and purple abdominal </a:t>
            </a:r>
            <a:r>
              <a:rPr lang="en-IN" dirty="0" err="1"/>
              <a:t>striae</a:t>
            </a:r>
            <a:endParaRPr lang="en-IN" dirty="0"/>
          </a:p>
          <a:p>
            <a:r>
              <a:rPr lang="en-IN" dirty="0"/>
              <a:t>Measure blood pressure</a:t>
            </a:r>
          </a:p>
          <a:p>
            <a:r>
              <a:rPr lang="en-US" dirty="0" err="1"/>
              <a:t>Musculoskeltal</a:t>
            </a:r>
            <a:r>
              <a:rPr lang="en-US" dirty="0"/>
              <a:t> system</a:t>
            </a:r>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Complete biochemistry including liver function and a fasting lipid profile.</a:t>
            </a:r>
          </a:p>
          <a:p>
            <a:r>
              <a:rPr lang="en-US" dirty="0"/>
              <a:t>Complete blood count</a:t>
            </a:r>
          </a:p>
          <a:p>
            <a:r>
              <a:rPr lang="en-US" dirty="0"/>
              <a:t>Evaluate glucose metabolism</a:t>
            </a:r>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Nutritional assessment</a:t>
            </a:r>
            <a:endParaRPr lang="en-IN" dirty="0"/>
          </a:p>
        </p:txBody>
      </p:sp>
      <p:sp>
        <p:nvSpPr>
          <p:cNvPr id="3" name="Content Placeholder 2"/>
          <p:cNvSpPr>
            <a:spLocks noGrp="1"/>
          </p:cNvSpPr>
          <p:nvPr>
            <p:ph idx="1"/>
          </p:nvPr>
        </p:nvSpPr>
        <p:spPr/>
        <p:txBody>
          <a:bodyPr/>
          <a:lstStyle/>
          <a:p>
            <a:r>
              <a:rPr lang="en-IN" dirty="0"/>
              <a:t>Nutritional assessments should include an evaluation of current intake (most importantly fruit and vegetables, sweetened beverages, fast food, portion sizes) as well as meal and snack patterns (e.g. frequency and quality of meals such as breakfast).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Identify timing and locations of meals .</a:t>
            </a:r>
          </a:p>
          <a:p>
            <a:pPr>
              <a:buNone/>
            </a:pPr>
            <a:r>
              <a:rPr lang="en-IN" dirty="0"/>
              <a:t>2. Quantify sweetened beverage consumption .</a:t>
            </a:r>
          </a:p>
          <a:p>
            <a:pPr>
              <a:buNone/>
            </a:pPr>
            <a:r>
              <a:rPr lang="en-IN" dirty="0"/>
              <a:t>3. Assess positive components of the diet, such as fruit and vegetables, fish, and grains.</a:t>
            </a:r>
          </a:p>
          <a:p>
            <a:pPr>
              <a:buNone/>
            </a:pPr>
            <a:r>
              <a:rPr lang="en-IN" dirty="0"/>
              <a:t>4. Assess portion sizes </a:t>
            </a:r>
          </a:p>
          <a:p>
            <a:pPr>
              <a:buNone/>
            </a:pPr>
            <a:r>
              <a:rPr lang="en-IN" dirty="0"/>
              <a:t>5. Ask what the child eats during school time.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activity assessment</a:t>
            </a:r>
            <a:endParaRPr lang="en-IN" dirty="0"/>
          </a:p>
        </p:txBody>
      </p:sp>
      <p:sp>
        <p:nvSpPr>
          <p:cNvPr id="3" name="Content Placeholder 2"/>
          <p:cNvSpPr>
            <a:spLocks noGrp="1"/>
          </p:cNvSpPr>
          <p:nvPr>
            <p:ph idx="1"/>
          </p:nvPr>
        </p:nvSpPr>
        <p:spPr/>
        <p:txBody>
          <a:bodyPr>
            <a:normAutofit fontScale="92500"/>
          </a:bodyPr>
          <a:lstStyle/>
          <a:p>
            <a:r>
              <a:rPr lang="en-IN" dirty="0"/>
              <a:t>Assess hours per day of sedentary activities – such as television watching and computer time.</a:t>
            </a:r>
          </a:p>
          <a:p>
            <a:r>
              <a:rPr lang="en-IN" dirty="0"/>
              <a:t>Ask about any additional activity and participation in organised sports outside of the school system.</a:t>
            </a:r>
          </a:p>
          <a:p>
            <a:pPr>
              <a:buNone/>
            </a:pPr>
            <a:r>
              <a:rPr lang="en-IN" dirty="0"/>
              <a:t>3. Ask how the child gets to school – walking, cycling, car, public transport.</a:t>
            </a:r>
          </a:p>
          <a:p>
            <a:pPr>
              <a:buNone/>
            </a:pPr>
            <a:r>
              <a:rPr lang="en-IN" dirty="0"/>
              <a:t>4. Assess family activities – do the parents and siblings engage in any physical activity?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Obesity is commonly associated with </a:t>
            </a:r>
            <a:r>
              <a:rPr lang="en-IN" dirty="0" err="1"/>
              <a:t>nonalcoholic</a:t>
            </a:r>
            <a:r>
              <a:rPr lang="en-IN" dirty="0"/>
              <a:t> fatty liver disease, elevated </a:t>
            </a:r>
            <a:r>
              <a:rPr lang="en-IN" dirty="0" err="1"/>
              <a:t>alanine</a:t>
            </a:r>
            <a:r>
              <a:rPr lang="en-IN" dirty="0"/>
              <a:t> </a:t>
            </a:r>
            <a:r>
              <a:rPr lang="en-IN" dirty="0" err="1"/>
              <a:t>transaminase</a:t>
            </a:r>
            <a:r>
              <a:rPr lang="en-IN" dirty="0"/>
              <a:t> (ALT) levels as well as other liver function abnormalities. The typical </a:t>
            </a:r>
            <a:r>
              <a:rPr lang="en-IN" dirty="0" err="1"/>
              <a:t>dyslipidaemia</a:t>
            </a:r>
            <a:r>
              <a:rPr lang="en-IN" dirty="0"/>
              <a:t> seen in obese children includes elevated triglycerides and reduced HDL(high-density lipoprotein)-cholesterol. The presence of this lipid profile is highly suggestive of significant insulin resistance</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US" dirty="0"/>
              <a:t>Activity history will include</a:t>
            </a:r>
          </a:p>
          <a:p>
            <a:pPr>
              <a:buNone/>
            </a:pPr>
            <a:r>
              <a:rPr lang="en-US" dirty="0"/>
              <a:t>                            identification of barriers to walking or riding a bike to school</a:t>
            </a:r>
          </a:p>
          <a:p>
            <a:pPr>
              <a:buNone/>
            </a:pPr>
            <a:r>
              <a:rPr lang="en-US" dirty="0"/>
              <a:t>                           evaluation of time spent in play</a:t>
            </a:r>
          </a:p>
          <a:p>
            <a:pPr>
              <a:buNone/>
            </a:pPr>
            <a:r>
              <a:rPr lang="en-US" dirty="0"/>
              <a:t>                         evaluation of school recess and physical education</a:t>
            </a:r>
          </a:p>
          <a:p>
            <a:pPr>
              <a:buNone/>
            </a:pPr>
            <a:r>
              <a:rPr lang="en-US" dirty="0"/>
              <a:t>                          assessment of after school and weekend activities</a:t>
            </a:r>
          </a:p>
          <a:p>
            <a:pPr>
              <a:buNone/>
            </a:pPr>
            <a:r>
              <a:rPr lang="en-US" dirty="0"/>
              <a:t>                         assessment of screen time</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a:t>
            </a:r>
            <a:endParaRPr lang="en-IN" dirty="0"/>
          </a:p>
        </p:txBody>
      </p:sp>
      <p:sp>
        <p:nvSpPr>
          <p:cNvPr id="3" name="Content Placeholder 2"/>
          <p:cNvSpPr>
            <a:spLocks noGrp="1"/>
          </p:cNvSpPr>
          <p:nvPr>
            <p:ph idx="1"/>
          </p:nvPr>
        </p:nvSpPr>
        <p:spPr/>
        <p:txBody>
          <a:bodyPr/>
          <a:lstStyle/>
          <a:p>
            <a:pPr>
              <a:buNone/>
            </a:pPr>
            <a:r>
              <a:rPr lang="en-US" dirty="0"/>
              <a:t>General appearance</a:t>
            </a:r>
          </a:p>
          <a:p>
            <a:pPr>
              <a:buNone/>
            </a:pPr>
            <a:r>
              <a:rPr lang="en-US" dirty="0"/>
              <a:t>Blood pressure</a:t>
            </a:r>
          </a:p>
          <a:p>
            <a:pPr>
              <a:buNone/>
            </a:pPr>
            <a:r>
              <a:rPr lang="en-US" dirty="0"/>
              <a:t>Stature </a:t>
            </a:r>
          </a:p>
          <a:p>
            <a:pPr>
              <a:buNone/>
            </a:pPr>
            <a:r>
              <a:rPr lang="en-US" dirty="0"/>
              <a:t>Musculoskeletal</a:t>
            </a:r>
          </a:p>
          <a:p>
            <a:pPr>
              <a:buNone/>
            </a:pPr>
            <a:r>
              <a:rPr lang="en-US" dirty="0"/>
              <a:t>developmental</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investigations</a:t>
            </a:r>
            <a:endParaRPr lang="en-IN" dirty="0"/>
          </a:p>
        </p:txBody>
      </p:sp>
      <p:sp>
        <p:nvSpPr>
          <p:cNvPr id="3" name="Content Placeholder 2"/>
          <p:cNvSpPr>
            <a:spLocks noGrp="1"/>
          </p:cNvSpPr>
          <p:nvPr>
            <p:ph idx="1"/>
          </p:nvPr>
        </p:nvSpPr>
        <p:spPr/>
        <p:txBody>
          <a:bodyPr/>
          <a:lstStyle/>
          <a:p>
            <a:r>
              <a:rPr lang="en-US" dirty="0"/>
              <a:t>Routine screening for type 2 diabetes mellitus</a:t>
            </a:r>
          </a:p>
          <a:p>
            <a:r>
              <a:rPr lang="en-US" dirty="0" err="1"/>
              <a:t>Dyslipidemia</a:t>
            </a:r>
            <a:endParaRPr lang="en-US" dirty="0"/>
          </a:p>
          <a:p>
            <a:r>
              <a:rPr lang="en-US" dirty="0"/>
              <a:t>Hypertension</a:t>
            </a:r>
          </a:p>
          <a:p>
            <a:r>
              <a:rPr lang="en-US" dirty="0"/>
              <a:t>Fatty liver disease</a:t>
            </a:r>
          </a:p>
          <a:p>
            <a:r>
              <a:rPr lang="en-US" dirty="0"/>
              <a:t>Vitamin D deficiency</a:t>
            </a: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testing</a:t>
            </a:r>
            <a:endParaRPr lang="en-IN" dirty="0"/>
          </a:p>
        </p:txBody>
      </p:sp>
      <p:sp>
        <p:nvSpPr>
          <p:cNvPr id="3" name="Content Placeholder 2"/>
          <p:cNvSpPr>
            <a:spLocks noGrp="1"/>
          </p:cNvSpPr>
          <p:nvPr>
            <p:ph idx="1"/>
          </p:nvPr>
        </p:nvSpPr>
        <p:spPr/>
        <p:txBody>
          <a:bodyPr/>
          <a:lstStyle/>
          <a:p>
            <a:pPr>
              <a:buNone/>
            </a:pPr>
            <a:r>
              <a:rPr lang="en-US" dirty="0"/>
              <a:t> </a:t>
            </a:r>
            <a:r>
              <a:rPr lang="en-US" u="sng" dirty="0"/>
              <a:t>body composition</a:t>
            </a:r>
          </a:p>
          <a:p>
            <a:pPr>
              <a:buNone/>
            </a:pPr>
            <a:r>
              <a:rPr lang="en-US" dirty="0"/>
              <a:t>                hydrostatic weighing</a:t>
            </a:r>
          </a:p>
          <a:p>
            <a:pPr>
              <a:buNone/>
            </a:pPr>
            <a:r>
              <a:rPr lang="en-US" dirty="0"/>
              <a:t>                </a:t>
            </a:r>
            <a:r>
              <a:rPr lang="en-US" dirty="0" err="1"/>
              <a:t>skinfold</a:t>
            </a:r>
            <a:r>
              <a:rPr lang="en-US" dirty="0"/>
              <a:t> measurement</a:t>
            </a:r>
          </a:p>
          <a:p>
            <a:pPr>
              <a:buNone/>
            </a:pPr>
            <a:r>
              <a:rPr lang="en-US" dirty="0"/>
              <a:t>                BMI</a:t>
            </a:r>
          </a:p>
          <a:p>
            <a:pPr>
              <a:buNone/>
            </a:pPr>
            <a:r>
              <a:rPr lang="en-US" dirty="0"/>
              <a:t>                bioelectrical </a:t>
            </a:r>
            <a:r>
              <a:rPr lang="en-US" dirty="0" err="1"/>
              <a:t>impedence</a:t>
            </a:r>
            <a:endParaRPr lang="en-US" dirty="0"/>
          </a:p>
          <a:p>
            <a:pPr>
              <a:buNone/>
            </a:pPr>
            <a:r>
              <a:rPr lang="en-US" dirty="0"/>
              <a:t>                dual energy X –ray </a:t>
            </a:r>
            <a:r>
              <a:rPr lang="en-US" dirty="0" err="1"/>
              <a:t>absorptiometry</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based on growth chart </a:t>
            </a:r>
            <a:endParaRPr lang="en-IN" dirty="0"/>
          </a:p>
        </p:txBody>
      </p:sp>
      <p:graphicFrame>
        <p:nvGraphicFramePr>
          <p:cNvPr id="4" name="Content Placeholder 3"/>
          <p:cNvGraphicFramePr>
            <a:graphicFrameLocks noGrp="1"/>
          </p:cNvGraphicFramePr>
          <p:nvPr>
            <p:ph idx="1"/>
          </p:nvPr>
        </p:nvGraphicFramePr>
        <p:xfrm>
          <a:off x="457200" y="1484784"/>
          <a:ext cx="8219256" cy="4884550"/>
        </p:xfrm>
        <a:graphic>
          <a:graphicData uri="http://schemas.openxmlformats.org/drawingml/2006/table">
            <a:tbl>
              <a:tblPr firstRow="1" bandRow="1">
                <a:tableStyleId>{5C22544A-7EE6-4342-B048-85BDC9FD1C3A}</a:tableStyleId>
              </a:tblPr>
              <a:tblGrid>
                <a:gridCol w="5835648">
                  <a:extLst>
                    <a:ext uri="{9D8B030D-6E8A-4147-A177-3AD203B41FA5}">
                      <a16:colId xmlns:a16="http://schemas.microsoft.com/office/drawing/2014/main" xmlns="" val="20000"/>
                    </a:ext>
                  </a:extLst>
                </a:gridCol>
                <a:gridCol w="2383608">
                  <a:extLst>
                    <a:ext uri="{9D8B030D-6E8A-4147-A177-3AD203B41FA5}">
                      <a16:colId xmlns:a16="http://schemas.microsoft.com/office/drawing/2014/main" xmlns="" val="20001"/>
                    </a:ext>
                  </a:extLst>
                </a:gridCol>
              </a:tblGrid>
              <a:tr h="397185">
                <a:tc>
                  <a:txBody>
                    <a:bodyPr/>
                    <a:lstStyle/>
                    <a:p>
                      <a:r>
                        <a:rPr lang="en-US" sz="2400" dirty="0"/>
                        <a:t>BMI –for- Age Percentile</a:t>
                      </a:r>
                      <a:endParaRPr lang="en-IN" sz="2400" dirty="0"/>
                    </a:p>
                  </a:txBody>
                  <a:tcPr/>
                </a:tc>
                <a:tc>
                  <a:txBody>
                    <a:bodyPr/>
                    <a:lstStyle/>
                    <a:p>
                      <a:endParaRPr lang="en-IN" sz="2400"/>
                    </a:p>
                  </a:txBody>
                  <a:tcPr/>
                </a:tc>
                <a:extLst>
                  <a:ext uri="{0D108BD9-81ED-4DB2-BD59-A6C34878D82A}">
                    <a16:rowId xmlns:a16="http://schemas.microsoft.com/office/drawing/2014/main" xmlns="" val="10000"/>
                  </a:ext>
                </a:extLst>
              </a:tr>
              <a:tr h="1215970">
                <a:tc>
                  <a:txBody>
                    <a:bodyPr/>
                    <a:lstStyle/>
                    <a:p>
                      <a:r>
                        <a:rPr lang="en-US" sz="2400" dirty="0"/>
                        <a:t>Less than 5</a:t>
                      </a:r>
                      <a:r>
                        <a:rPr lang="en-US" sz="2400" baseline="30000" dirty="0"/>
                        <a:t>th</a:t>
                      </a:r>
                      <a:r>
                        <a:rPr lang="en-US" sz="2400" dirty="0"/>
                        <a:t> percentile</a:t>
                      </a:r>
                    </a:p>
                    <a:p>
                      <a:endParaRPr lang="en-US" sz="2400" dirty="0"/>
                    </a:p>
                    <a:p>
                      <a:endParaRPr lang="en-IN" sz="2400" dirty="0"/>
                    </a:p>
                  </a:txBody>
                  <a:tcPr/>
                </a:tc>
                <a:tc>
                  <a:txBody>
                    <a:bodyPr/>
                    <a:lstStyle/>
                    <a:p>
                      <a:r>
                        <a:rPr lang="en-US" sz="2400" dirty="0"/>
                        <a:t>Underweight</a:t>
                      </a:r>
                      <a:endParaRPr lang="en-IN" sz="2400" dirty="0"/>
                    </a:p>
                  </a:txBody>
                  <a:tcPr/>
                </a:tc>
                <a:extLst>
                  <a:ext uri="{0D108BD9-81ED-4DB2-BD59-A6C34878D82A}">
                    <a16:rowId xmlns:a16="http://schemas.microsoft.com/office/drawing/2014/main" xmlns="" val="10001"/>
                  </a:ext>
                </a:extLst>
              </a:tr>
              <a:tr h="802845">
                <a:tc>
                  <a:txBody>
                    <a:bodyPr/>
                    <a:lstStyle/>
                    <a:p>
                      <a:r>
                        <a:rPr lang="en-US" sz="2400" dirty="0"/>
                        <a:t>5</a:t>
                      </a:r>
                      <a:r>
                        <a:rPr lang="en-US" sz="2400" baseline="30000" dirty="0"/>
                        <a:t>th</a:t>
                      </a:r>
                      <a:r>
                        <a:rPr lang="en-US" sz="2400" dirty="0"/>
                        <a:t> percentile to less than the 85</a:t>
                      </a:r>
                      <a:r>
                        <a:rPr lang="en-US" sz="2400" baseline="30000" dirty="0"/>
                        <a:t>th</a:t>
                      </a:r>
                      <a:r>
                        <a:rPr lang="en-US" sz="2400" dirty="0"/>
                        <a:t> percentile</a:t>
                      </a:r>
                      <a:endParaRPr lang="en-IN" sz="2400" dirty="0"/>
                    </a:p>
                  </a:txBody>
                  <a:tcPr/>
                </a:tc>
                <a:tc>
                  <a:txBody>
                    <a:bodyPr/>
                    <a:lstStyle/>
                    <a:p>
                      <a:r>
                        <a:rPr lang="en-US" sz="2400" dirty="0"/>
                        <a:t>Healthy  weight</a:t>
                      </a:r>
                      <a:endParaRPr lang="en-IN" sz="2400" dirty="0"/>
                    </a:p>
                  </a:txBody>
                  <a:tcPr/>
                </a:tc>
                <a:extLst>
                  <a:ext uri="{0D108BD9-81ED-4DB2-BD59-A6C34878D82A}">
                    <a16:rowId xmlns:a16="http://schemas.microsoft.com/office/drawing/2014/main" xmlns="" val="10002"/>
                  </a:ext>
                </a:extLst>
              </a:tr>
              <a:tr h="802845">
                <a:tc>
                  <a:txBody>
                    <a:bodyPr/>
                    <a:lstStyle/>
                    <a:p>
                      <a:r>
                        <a:rPr lang="en-US" sz="2400" dirty="0"/>
                        <a:t>85</a:t>
                      </a:r>
                      <a:r>
                        <a:rPr lang="en-US" sz="2400" baseline="30000" dirty="0"/>
                        <a:t>th</a:t>
                      </a:r>
                      <a:r>
                        <a:rPr lang="en-US" sz="2400" dirty="0"/>
                        <a:t> percentile to less than 95</a:t>
                      </a:r>
                      <a:r>
                        <a:rPr lang="en-US" sz="2400" baseline="30000" dirty="0"/>
                        <a:t>th</a:t>
                      </a:r>
                      <a:r>
                        <a:rPr lang="en-US" sz="2400" dirty="0"/>
                        <a:t> percentile</a:t>
                      </a:r>
                      <a:endParaRPr lang="en-IN" sz="2400" dirty="0"/>
                    </a:p>
                  </a:txBody>
                  <a:tcPr/>
                </a:tc>
                <a:tc>
                  <a:txBody>
                    <a:bodyPr/>
                    <a:lstStyle/>
                    <a:p>
                      <a:r>
                        <a:rPr lang="en-US" sz="2400" dirty="0"/>
                        <a:t>overweight</a:t>
                      </a:r>
                      <a:endParaRPr lang="en-IN" sz="2400" dirty="0"/>
                    </a:p>
                  </a:txBody>
                  <a:tcPr/>
                </a:tc>
                <a:extLst>
                  <a:ext uri="{0D108BD9-81ED-4DB2-BD59-A6C34878D82A}">
                    <a16:rowId xmlns:a16="http://schemas.microsoft.com/office/drawing/2014/main" xmlns="" val="10003"/>
                  </a:ext>
                </a:extLst>
              </a:tr>
              <a:tr h="802845">
                <a:tc>
                  <a:txBody>
                    <a:bodyPr/>
                    <a:lstStyle/>
                    <a:p>
                      <a:r>
                        <a:rPr lang="en-US" sz="2400" dirty="0"/>
                        <a:t>95</a:t>
                      </a:r>
                      <a:r>
                        <a:rPr lang="en-US" sz="2400" baseline="30000" dirty="0"/>
                        <a:t>th</a:t>
                      </a:r>
                      <a:r>
                        <a:rPr lang="en-US" sz="2400" dirty="0"/>
                        <a:t> percentile</a:t>
                      </a:r>
                      <a:r>
                        <a:rPr lang="en-US" sz="2400" baseline="0" dirty="0"/>
                        <a:t> or greater</a:t>
                      </a:r>
                      <a:endParaRPr lang="en-IN" sz="2400" dirty="0"/>
                    </a:p>
                  </a:txBody>
                  <a:tcPr/>
                </a:tc>
                <a:tc>
                  <a:txBody>
                    <a:bodyPr/>
                    <a:lstStyle/>
                    <a:p>
                      <a:r>
                        <a:rPr lang="en-US" sz="2400" dirty="0"/>
                        <a:t>obese</a:t>
                      </a:r>
                      <a:endParaRPr lang="en-IN" sz="2400" dirty="0"/>
                    </a:p>
                  </a:txBody>
                  <a:tcPr/>
                </a:tc>
                <a:extLst>
                  <a:ext uri="{0D108BD9-81ED-4DB2-BD59-A6C34878D82A}">
                    <a16:rowId xmlns:a16="http://schemas.microsoft.com/office/drawing/2014/main" xmlns="" val="10004"/>
                  </a:ext>
                </a:extLst>
              </a:tr>
              <a:tr h="802845">
                <a:tc>
                  <a:txBody>
                    <a:bodyPr/>
                    <a:lstStyle/>
                    <a:p>
                      <a:r>
                        <a:rPr lang="en-IN" sz="1800" b="0" i="0" kern="1200" dirty="0">
                          <a:solidFill>
                            <a:schemeClr val="dk1"/>
                          </a:solidFill>
                          <a:latin typeface="+mn-lt"/>
                          <a:ea typeface="+mn-ea"/>
                          <a:cs typeface="+mn-cs"/>
                        </a:rPr>
                        <a:t>BMI ≥120 percent of the 95</a:t>
                      </a:r>
                      <a:r>
                        <a:rPr lang="en-IN" sz="1800" b="0" i="0" kern="1200" baseline="30000" dirty="0">
                          <a:solidFill>
                            <a:schemeClr val="dk1"/>
                          </a:solidFill>
                          <a:latin typeface="+mn-lt"/>
                          <a:ea typeface="+mn-ea"/>
                          <a:cs typeface="+mn-cs"/>
                        </a:rPr>
                        <a:t>th</a:t>
                      </a:r>
                      <a:r>
                        <a:rPr lang="en-IN" sz="1800" b="0" i="0" kern="1200" dirty="0">
                          <a:solidFill>
                            <a:schemeClr val="dk1"/>
                          </a:solidFill>
                          <a:latin typeface="+mn-lt"/>
                          <a:ea typeface="+mn-ea"/>
                          <a:cs typeface="+mn-cs"/>
                        </a:rPr>
                        <a:t> percentile values, </a:t>
                      </a:r>
                      <a:r>
                        <a:rPr lang="en-IN" sz="1800" b="1" i="0" kern="1200" dirty="0">
                          <a:solidFill>
                            <a:schemeClr val="dk1"/>
                          </a:solidFill>
                          <a:latin typeface="+mn-lt"/>
                          <a:ea typeface="+mn-ea"/>
                          <a:cs typeface="+mn-cs"/>
                        </a:rPr>
                        <a:t>or</a:t>
                      </a:r>
                      <a:r>
                        <a:rPr lang="en-IN" sz="1800" b="0" i="0" kern="1200" dirty="0">
                          <a:solidFill>
                            <a:schemeClr val="dk1"/>
                          </a:solidFill>
                          <a:latin typeface="+mn-lt"/>
                          <a:ea typeface="+mn-ea"/>
                          <a:cs typeface="+mn-cs"/>
                        </a:rPr>
                        <a:t> a BMI ≥35 kg/m</a:t>
                      </a:r>
                      <a:r>
                        <a:rPr lang="en-IN" sz="1800" b="0" i="0" kern="1200" baseline="30000" dirty="0">
                          <a:solidFill>
                            <a:schemeClr val="dk1"/>
                          </a:solidFill>
                          <a:latin typeface="+mn-lt"/>
                          <a:ea typeface="+mn-ea"/>
                          <a:cs typeface="+mn-cs"/>
                        </a:rPr>
                        <a:t>2</a:t>
                      </a:r>
                      <a:endParaRPr lang="en-IN" dirty="0"/>
                    </a:p>
                  </a:txBody>
                  <a:tcPr/>
                </a:tc>
                <a:tc>
                  <a:txBody>
                    <a:bodyPr/>
                    <a:lstStyle/>
                    <a:p>
                      <a:r>
                        <a:rPr lang="en-US" dirty="0"/>
                        <a:t>Severe obese</a:t>
                      </a:r>
                      <a:endParaRPr lang="en-IN" dirty="0"/>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23530" y="620690"/>
          <a:ext cx="8352925" cy="5688630"/>
        </p:xfrm>
        <a:graphic>
          <a:graphicData uri="http://schemas.openxmlformats.org/drawingml/2006/table">
            <a:tbl>
              <a:tblPr firstRow="1" bandRow="1">
                <a:tableStyleId>{5C22544A-7EE6-4342-B048-85BDC9FD1C3A}</a:tableStyleId>
              </a:tblPr>
              <a:tblGrid>
                <a:gridCol w="1670585">
                  <a:extLst>
                    <a:ext uri="{9D8B030D-6E8A-4147-A177-3AD203B41FA5}">
                      <a16:colId xmlns:a16="http://schemas.microsoft.com/office/drawing/2014/main" xmlns="" val="20000"/>
                    </a:ext>
                  </a:extLst>
                </a:gridCol>
                <a:gridCol w="1670585">
                  <a:extLst>
                    <a:ext uri="{9D8B030D-6E8A-4147-A177-3AD203B41FA5}">
                      <a16:colId xmlns:a16="http://schemas.microsoft.com/office/drawing/2014/main" xmlns="" val="20001"/>
                    </a:ext>
                  </a:extLst>
                </a:gridCol>
                <a:gridCol w="1670585">
                  <a:extLst>
                    <a:ext uri="{9D8B030D-6E8A-4147-A177-3AD203B41FA5}">
                      <a16:colId xmlns:a16="http://schemas.microsoft.com/office/drawing/2014/main" xmlns="" val="20002"/>
                    </a:ext>
                  </a:extLst>
                </a:gridCol>
                <a:gridCol w="1670585">
                  <a:extLst>
                    <a:ext uri="{9D8B030D-6E8A-4147-A177-3AD203B41FA5}">
                      <a16:colId xmlns:a16="http://schemas.microsoft.com/office/drawing/2014/main" xmlns="" val="20003"/>
                    </a:ext>
                  </a:extLst>
                </a:gridCol>
                <a:gridCol w="1670585">
                  <a:extLst>
                    <a:ext uri="{9D8B030D-6E8A-4147-A177-3AD203B41FA5}">
                      <a16:colId xmlns:a16="http://schemas.microsoft.com/office/drawing/2014/main" xmlns="" val="20004"/>
                    </a:ext>
                  </a:extLst>
                </a:gridCol>
              </a:tblGrid>
              <a:tr h="1137726">
                <a:tc>
                  <a:txBody>
                    <a:bodyPr/>
                    <a:lstStyle/>
                    <a:p>
                      <a:pPr algn="ctr"/>
                      <a:endParaRPr lang="en-US" dirty="0"/>
                    </a:p>
                    <a:p>
                      <a:pPr algn="ctr"/>
                      <a:r>
                        <a:rPr lang="en-US" dirty="0"/>
                        <a:t>Risk of obesity</a:t>
                      </a:r>
                      <a:endParaRPr lang="en-IN" dirty="0"/>
                    </a:p>
                  </a:txBody>
                  <a:tcPr/>
                </a:tc>
                <a:tc gridSpan="2">
                  <a:txBody>
                    <a:bodyPr/>
                    <a:lstStyle/>
                    <a:p>
                      <a:pPr algn="ctr"/>
                      <a:endParaRPr lang="en-US" dirty="0"/>
                    </a:p>
                    <a:p>
                      <a:pPr algn="ctr"/>
                      <a:r>
                        <a:rPr lang="en-US" dirty="0"/>
                        <a:t>Sum of skin folds(mm)</a:t>
                      </a:r>
                      <a:endParaRPr lang="en-IN" dirty="0"/>
                    </a:p>
                  </a:txBody>
                  <a:tcPr/>
                </a:tc>
                <a:tc hMerge="1">
                  <a:txBody>
                    <a:bodyPr/>
                    <a:lstStyle/>
                    <a:p>
                      <a:endParaRPr lang="en-IN" dirty="0"/>
                    </a:p>
                  </a:txBody>
                  <a:tcPr/>
                </a:tc>
                <a:tc gridSpan="2">
                  <a:txBody>
                    <a:bodyPr/>
                    <a:lstStyle/>
                    <a:p>
                      <a:pPr algn="ctr"/>
                      <a:endParaRPr lang="en-US" dirty="0"/>
                    </a:p>
                    <a:p>
                      <a:pPr algn="ctr"/>
                      <a:r>
                        <a:rPr lang="en-US" dirty="0"/>
                        <a:t>Body fat (%)</a:t>
                      </a:r>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1137726">
                <a:tc>
                  <a:txBody>
                    <a:bodyPr/>
                    <a:lstStyle/>
                    <a:p>
                      <a:pPr algn="ctr"/>
                      <a:endParaRPr lang="en-IN"/>
                    </a:p>
                  </a:txBody>
                  <a:tcPr/>
                </a:tc>
                <a:tc>
                  <a:txBody>
                    <a:bodyPr/>
                    <a:lstStyle/>
                    <a:p>
                      <a:pPr algn="ctr"/>
                      <a:endParaRPr lang="en-US" dirty="0"/>
                    </a:p>
                    <a:p>
                      <a:pPr algn="ctr"/>
                      <a:r>
                        <a:rPr lang="en-US" dirty="0"/>
                        <a:t>Boys </a:t>
                      </a:r>
                      <a:endParaRPr lang="en-IN" dirty="0"/>
                    </a:p>
                  </a:txBody>
                  <a:tcPr/>
                </a:tc>
                <a:tc>
                  <a:txBody>
                    <a:bodyPr/>
                    <a:lstStyle/>
                    <a:p>
                      <a:pPr algn="ctr"/>
                      <a:endParaRPr lang="en-US" dirty="0"/>
                    </a:p>
                    <a:p>
                      <a:pPr algn="ctr"/>
                      <a:r>
                        <a:rPr lang="en-US" dirty="0"/>
                        <a:t>Girls </a:t>
                      </a:r>
                      <a:endParaRPr lang="en-IN" dirty="0"/>
                    </a:p>
                  </a:txBody>
                  <a:tcPr/>
                </a:tc>
                <a:tc>
                  <a:txBody>
                    <a:bodyPr/>
                    <a:lstStyle/>
                    <a:p>
                      <a:pPr algn="ctr"/>
                      <a:endParaRPr lang="en-US" dirty="0"/>
                    </a:p>
                    <a:p>
                      <a:pPr algn="ctr"/>
                      <a:r>
                        <a:rPr lang="en-US" dirty="0"/>
                        <a:t>Boys </a:t>
                      </a:r>
                      <a:endParaRPr lang="en-IN" dirty="0"/>
                    </a:p>
                  </a:txBody>
                  <a:tcPr/>
                </a:tc>
                <a:tc>
                  <a:txBody>
                    <a:bodyPr/>
                    <a:lstStyle/>
                    <a:p>
                      <a:pPr algn="ctr"/>
                      <a:endParaRPr lang="en-US" dirty="0"/>
                    </a:p>
                    <a:p>
                      <a:pPr algn="ctr"/>
                      <a:r>
                        <a:rPr lang="en-US" dirty="0"/>
                        <a:t>Girls </a:t>
                      </a:r>
                      <a:endParaRPr lang="en-IN" dirty="0"/>
                    </a:p>
                  </a:txBody>
                  <a:tcPr/>
                </a:tc>
                <a:extLst>
                  <a:ext uri="{0D108BD9-81ED-4DB2-BD59-A6C34878D82A}">
                    <a16:rowId xmlns:a16="http://schemas.microsoft.com/office/drawing/2014/main" xmlns="" val="10001"/>
                  </a:ext>
                </a:extLst>
              </a:tr>
              <a:tr h="1137726">
                <a:tc>
                  <a:txBody>
                    <a:bodyPr/>
                    <a:lstStyle/>
                    <a:p>
                      <a:pPr algn="ctr"/>
                      <a:endParaRPr lang="en-US" dirty="0"/>
                    </a:p>
                    <a:p>
                      <a:pPr algn="ctr"/>
                      <a:r>
                        <a:rPr lang="en-US" dirty="0"/>
                        <a:t>Optimal</a:t>
                      </a:r>
                      <a:endParaRPr lang="en-IN" dirty="0"/>
                    </a:p>
                  </a:txBody>
                  <a:tcPr/>
                </a:tc>
                <a:tc>
                  <a:txBody>
                    <a:bodyPr/>
                    <a:lstStyle/>
                    <a:p>
                      <a:pPr algn="ctr"/>
                      <a:endParaRPr lang="en-US" dirty="0"/>
                    </a:p>
                    <a:p>
                      <a:pPr algn="ctr"/>
                      <a:r>
                        <a:rPr lang="en-US" dirty="0"/>
                        <a:t>21-25</a:t>
                      </a:r>
                      <a:endParaRPr lang="en-IN" dirty="0"/>
                    </a:p>
                  </a:txBody>
                  <a:tcPr/>
                </a:tc>
                <a:tc>
                  <a:txBody>
                    <a:bodyPr/>
                    <a:lstStyle/>
                    <a:p>
                      <a:pPr algn="ctr"/>
                      <a:endParaRPr lang="en-US" dirty="0"/>
                    </a:p>
                    <a:p>
                      <a:pPr algn="ctr"/>
                      <a:r>
                        <a:rPr lang="en-US" dirty="0"/>
                        <a:t>16-34</a:t>
                      </a:r>
                      <a:endParaRPr lang="en-IN" dirty="0"/>
                    </a:p>
                  </a:txBody>
                  <a:tcPr/>
                </a:tc>
                <a:tc>
                  <a:txBody>
                    <a:bodyPr/>
                    <a:lstStyle/>
                    <a:p>
                      <a:pPr algn="ctr"/>
                      <a:endParaRPr lang="en-US" dirty="0"/>
                    </a:p>
                    <a:p>
                      <a:pPr algn="ctr"/>
                      <a:r>
                        <a:rPr lang="en-US" dirty="0"/>
                        <a:t>10-20</a:t>
                      </a:r>
                      <a:endParaRPr lang="en-IN" dirty="0"/>
                    </a:p>
                  </a:txBody>
                  <a:tcPr/>
                </a:tc>
                <a:tc>
                  <a:txBody>
                    <a:bodyPr/>
                    <a:lstStyle/>
                    <a:p>
                      <a:pPr algn="ctr"/>
                      <a:endParaRPr lang="en-US" dirty="0"/>
                    </a:p>
                    <a:p>
                      <a:pPr algn="ctr"/>
                      <a:r>
                        <a:rPr lang="en-US" dirty="0"/>
                        <a:t>15-27</a:t>
                      </a:r>
                      <a:endParaRPr lang="en-IN" dirty="0"/>
                    </a:p>
                  </a:txBody>
                  <a:tcPr/>
                </a:tc>
                <a:extLst>
                  <a:ext uri="{0D108BD9-81ED-4DB2-BD59-A6C34878D82A}">
                    <a16:rowId xmlns:a16="http://schemas.microsoft.com/office/drawing/2014/main" xmlns="" val="10002"/>
                  </a:ext>
                </a:extLst>
              </a:tr>
              <a:tr h="1137726">
                <a:tc>
                  <a:txBody>
                    <a:bodyPr/>
                    <a:lstStyle/>
                    <a:p>
                      <a:pPr algn="ctr"/>
                      <a:endParaRPr lang="en-US" dirty="0"/>
                    </a:p>
                    <a:p>
                      <a:pPr algn="ctr"/>
                      <a:r>
                        <a:rPr lang="en-US" dirty="0"/>
                        <a:t>Moderate risk</a:t>
                      </a:r>
                      <a:endParaRPr lang="en-IN" dirty="0"/>
                    </a:p>
                  </a:txBody>
                  <a:tcPr/>
                </a:tc>
                <a:tc>
                  <a:txBody>
                    <a:bodyPr/>
                    <a:lstStyle/>
                    <a:p>
                      <a:pPr algn="ctr"/>
                      <a:endParaRPr lang="en-US" dirty="0"/>
                    </a:p>
                    <a:p>
                      <a:pPr algn="ctr"/>
                      <a:r>
                        <a:rPr lang="en-US" dirty="0"/>
                        <a:t>25-33</a:t>
                      </a:r>
                      <a:endParaRPr lang="en-IN" dirty="0"/>
                    </a:p>
                  </a:txBody>
                  <a:tcPr/>
                </a:tc>
                <a:tc>
                  <a:txBody>
                    <a:bodyPr/>
                    <a:lstStyle/>
                    <a:p>
                      <a:pPr algn="ctr"/>
                      <a:endParaRPr lang="en-US" dirty="0"/>
                    </a:p>
                    <a:p>
                      <a:pPr algn="ctr"/>
                      <a:r>
                        <a:rPr lang="en-US" dirty="0"/>
                        <a:t>34-42</a:t>
                      </a:r>
                      <a:endParaRPr lang="en-IN" dirty="0"/>
                    </a:p>
                  </a:txBody>
                  <a:tcPr/>
                </a:tc>
                <a:tc>
                  <a:txBody>
                    <a:bodyPr/>
                    <a:lstStyle/>
                    <a:p>
                      <a:pPr algn="ctr"/>
                      <a:endParaRPr lang="en-US" dirty="0"/>
                    </a:p>
                    <a:p>
                      <a:pPr algn="ctr"/>
                      <a:r>
                        <a:rPr lang="en-US" dirty="0"/>
                        <a:t>20-25</a:t>
                      </a:r>
                      <a:endParaRPr lang="en-IN" dirty="0"/>
                    </a:p>
                  </a:txBody>
                  <a:tcPr/>
                </a:tc>
                <a:tc>
                  <a:txBody>
                    <a:bodyPr/>
                    <a:lstStyle/>
                    <a:p>
                      <a:pPr algn="ctr"/>
                      <a:endParaRPr lang="en-US" dirty="0"/>
                    </a:p>
                    <a:p>
                      <a:pPr algn="ctr"/>
                      <a:r>
                        <a:rPr lang="en-US" dirty="0"/>
                        <a:t>17-32</a:t>
                      </a:r>
                      <a:endParaRPr lang="en-IN" dirty="0"/>
                    </a:p>
                  </a:txBody>
                  <a:tcPr/>
                </a:tc>
                <a:extLst>
                  <a:ext uri="{0D108BD9-81ED-4DB2-BD59-A6C34878D82A}">
                    <a16:rowId xmlns:a16="http://schemas.microsoft.com/office/drawing/2014/main" xmlns="" val="10003"/>
                  </a:ext>
                </a:extLst>
              </a:tr>
              <a:tr h="1137726">
                <a:tc>
                  <a:txBody>
                    <a:bodyPr/>
                    <a:lstStyle/>
                    <a:p>
                      <a:pPr algn="ctr"/>
                      <a:endParaRPr lang="en-US" dirty="0"/>
                    </a:p>
                    <a:p>
                      <a:pPr algn="ctr"/>
                      <a:r>
                        <a:rPr lang="en-US" dirty="0"/>
                        <a:t>High</a:t>
                      </a:r>
                      <a:r>
                        <a:rPr lang="en-US" baseline="0" dirty="0"/>
                        <a:t> </a:t>
                      </a:r>
                      <a:endParaRPr lang="en-IN" dirty="0"/>
                    </a:p>
                  </a:txBody>
                  <a:tcPr/>
                </a:tc>
                <a:tc>
                  <a:txBody>
                    <a:bodyPr/>
                    <a:lstStyle/>
                    <a:p>
                      <a:pPr algn="ctr"/>
                      <a:endParaRPr lang="en-US" dirty="0"/>
                    </a:p>
                    <a:p>
                      <a:pPr algn="ctr"/>
                      <a:r>
                        <a:rPr lang="en-US" dirty="0"/>
                        <a:t>&gt;33</a:t>
                      </a:r>
                      <a:endParaRPr lang="en-IN" dirty="0"/>
                    </a:p>
                  </a:txBody>
                  <a:tcPr/>
                </a:tc>
                <a:tc>
                  <a:txBody>
                    <a:bodyPr/>
                    <a:lstStyle/>
                    <a:p>
                      <a:pPr algn="ctr"/>
                      <a:endParaRPr lang="en-US" dirty="0"/>
                    </a:p>
                    <a:p>
                      <a:pPr algn="ctr"/>
                      <a:r>
                        <a:rPr lang="en-US" dirty="0"/>
                        <a:t>&gt;42</a:t>
                      </a:r>
                      <a:endParaRPr lang="en-IN" dirty="0"/>
                    </a:p>
                  </a:txBody>
                  <a:tcPr/>
                </a:tc>
                <a:tc>
                  <a:txBody>
                    <a:bodyPr/>
                    <a:lstStyle/>
                    <a:p>
                      <a:pPr algn="ctr"/>
                      <a:endParaRPr lang="en-US" dirty="0"/>
                    </a:p>
                    <a:p>
                      <a:pPr algn="ctr"/>
                      <a:r>
                        <a:rPr lang="en-US" dirty="0"/>
                        <a:t>&gt;25</a:t>
                      </a:r>
                      <a:endParaRPr lang="en-IN" dirty="0"/>
                    </a:p>
                  </a:txBody>
                  <a:tcPr/>
                </a:tc>
                <a:tc>
                  <a:txBody>
                    <a:bodyPr/>
                    <a:lstStyle/>
                    <a:p>
                      <a:pPr algn="ctr"/>
                      <a:endParaRPr lang="en-US" dirty="0"/>
                    </a:p>
                    <a:p>
                      <a:pPr algn="ctr"/>
                      <a:r>
                        <a:rPr lang="en-US" dirty="0"/>
                        <a:t>&gt;32</a:t>
                      </a:r>
                      <a:endParaRPr lang="en-IN"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Skin fold </a:t>
            </a:r>
          </a:p>
          <a:p>
            <a:pPr>
              <a:buNone/>
            </a:pPr>
            <a:r>
              <a:rPr lang="en-US" dirty="0"/>
              <a:t>Triceps  and calf </a:t>
            </a:r>
            <a:r>
              <a:rPr lang="en-US" dirty="0" err="1"/>
              <a:t>skinfolds</a:t>
            </a:r>
            <a:endParaRPr lang="en-US" dirty="0"/>
          </a:p>
          <a:p>
            <a:pPr>
              <a:buNone/>
            </a:pPr>
            <a:r>
              <a:rPr lang="en-US" dirty="0"/>
              <a:t>%fat= 0.735* SF +1.0 males, all ages</a:t>
            </a:r>
          </a:p>
          <a:p>
            <a:pPr>
              <a:buNone/>
            </a:pPr>
            <a:r>
              <a:rPr lang="en-US" dirty="0"/>
              <a:t>%fat= 0.610*SF+5.0 females, all ages</a:t>
            </a:r>
          </a:p>
          <a:p>
            <a:pPr>
              <a:buNone/>
            </a:pPr>
            <a:r>
              <a:rPr lang="en-US" dirty="0"/>
              <a:t>Triceps and </a:t>
            </a:r>
            <a:r>
              <a:rPr lang="en-US" dirty="0" err="1"/>
              <a:t>subscapularis</a:t>
            </a:r>
            <a:r>
              <a:rPr lang="en-US" dirty="0"/>
              <a:t> </a:t>
            </a:r>
            <a:r>
              <a:rPr lang="en-US" dirty="0" err="1"/>
              <a:t>skinfolds</a:t>
            </a:r>
            <a:endParaRPr lang="en-US" dirty="0"/>
          </a:p>
          <a:p>
            <a:pPr>
              <a:buNone/>
            </a:pPr>
            <a:r>
              <a:rPr lang="en-US" dirty="0"/>
              <a:t>%fat = 0.783*SF</a:t>
            </a:r>
            <a:endParaRPr lang="en-IN"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u="sng" dirty="0"/>
              <a:t>Aerobic capacity</a:t>
            </a:r>
          </a:p>
          <a:p>
            <a:pPr>
              <a:buNone/>
            </a:pPr>
            <a:r>
              <a:rPr lang="en-US" dirty="0"/>
              <a:t>Maximal oxygen uptake-  it is the highest volume of oxygen that can be consumed during an exercise bout per unit of time.</a:t>
            </a:r>
          </a:p>
          <a:p>
            <a:pPr>
              <a:buNone/>
            </a:pPr>
            <a:r>
              <a:rPr lang="en-US" dirty="0"/>
              <a:t> calculated on basis of </a:t>
            </a:r>
          </a:p>
          <a:p>
            <a:pPr>
              <a:buNone/>
            </a:pPr>
            <a:r>
              <a:rPr lang="en-US" dirty="0"/>
              <a:t>                treadmill </a:t>
            </a:r>
            <a:r>
              <a:rPr lang="en-US" dirty="0" err="1"/>
              <a:t>ergometry</a:t>
            </a:r>
            <a:endParaRPr lang="en-US" dirty="0"/>
          </a:p>
          <a:p>
            <a:pPr>
              <a:buNone/>
            </a:pPr>
            <a:r>
              <a:rPr lang="en-US" dirty="0"/>
              <a:t>                cycle </a:t>
            </a:r>
            <a:r>
              <a:rPr lang="en-US" dirty="0" err="1"/>
              <a:t>ergometry</a:t>
            </a:r>
            <a:endParaRPr lang="en-US" dirty="0"/>
          </a:p>
          <a:p>
            <a:pPr>
              <a:buNone/>
            </a:pPr>
            <a:r>
              <a:rPr lang="en-US" dirty="0"/>
              <a:t>                 field test of aerobic capacity</a:t>
            </a:r>
          </a:p>
          <a:p>
            <a:pPr>
              <a:buNone/>
            </a:pP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u="sng" dirty="0"/>
              <a:t>Anaerobic capacity</a:t>
            </a:r>
          </a:p>
          <a:p>
            <a:pPr>
              <a:buNone/>
            </a:pPr>
            <a:r>
              <a:rPr lang="en-US" dirty="0"/>
              <a:t>                   </a:t>
            </a:r>
            <a:r>
              <a:rPr lang="en-US" dirty="0" err="1"/>
              <a:t>wingate</a:t>
            </a:r>
            <a:r>
              <a:rPr lang="en-US" dirty="0"/>
              <a:t> anaerobic cycle power </a:t>
            </a:r>
          </a:p>
          <a:p>
            <a:pPr>
              <a:buNone/>
            </a:pPr>
            <a:r>
              <a:rPr lang="en-US" dirty="0"/>
              <a:t>                    field test of anaerobic capacity</a:t>
            </a:r>
          </a:p>
          <a:p>
            <a:pPr>
              <a:buNone/>
            </a:pPr>
            <a:r>
              <a:rPr lang="en-US" dirty="0"/>
              <a:t>                    standing vertical jump</a:t>
            </a:r>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u="sng" dirty="0"/>
              <a:t>Muscle strength and endurance</a:t>
            </a:r>
          </a:p>
          <a:p>
            <a:pPr>
              <a:buNone/>
            </a:pPr>
            <a:r>
              <a:rPr lang="en-US" dirty="0"/>
              <a:t>             for this as such no specific factors have been established with certainty in children because the developmental group lacks pre-requisite hormone and also stress imposed by this training was not safe.       </a:t>
            </a:r>
          </a:p>
          <a:p>
            <a:pPr>
              <a:buNone/>
            </a:pPr>
            <a:r>
              <a:rPr lang="en-US" dirty="0"/>
              <a:t>          calculated on basis of 1RM</a:t>
            </a:r>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 to exercise</a:t>
            </a:r>
            <a:endParaRPr lang="en-IN" dirty="0"/>
          </a:p>
        </p:txBody>
      </p:sp>
      <p:sp>
        <p:nvSpPr>
          <p:cNvPr id="3" name="Content Placeholder 2"/>
          <p:cNvSpPr>
            <a:spLocks noGrp="1"/>
          </p:cNvSpPr>
          <p:nvPr>
            <p:ph idx="1"/>
          </p:nvPr>
        </p:nvSpPr>
        <p:spPr/>
        <p:txBody>
          <a:bodyPr>
            <a:normAutofit fontScale="92500" lnSpcReduction="20000"/>
          </a:bodyPr>
          <a:lstStyle/>
          <a:p>
            <a:r>
              <a:rPr lang="en-US" dirty="0"/>
              <a:t>Acute inflammatory cardiac disease(</a:t>
            </a:r>
            <a:r>
              <a:rPr lang="en-US" dirty="0" err="1"/>
              <a:t>pericarditis</a:t>
            </a:r>
            <a:r>
              <a:rPr lang="en-US" dirty="0"/>
              <a:t>,</a:t>
            </a:r>
            <a:r>
              <a:rPr lang="en-IN" dirty="0" err="1"/>
              <a:t>myocarditis</a:t>
            </a:r>
            <a:r>
              <a:rPr lang="en-IN" dirty="0"/>
              <a:t>)</a:t>
            </a:r>
          </a:p>
          <a:p>
            <a:r>
              <a:rPr lang="en-US" dirty="0"/>
              <a:t>Uncontrolled congestive heart failure</a:t>
            </a:r>
          </a:p>
          <a:p>
            <a:r>
              <a:rPr lang="en-US" dirty="0"/>
              <a:t>Acute myocardial infarction</a:t>
            </a:r>
          </a:p>
          <a:p>
            <a:r>
              <a:rPr lang="en-US" dirty="0"/>
              <a:t>Acute pulmonary disease</a:t>
            </a:r>
          </a:p>
          <a:p>
            <a:r>
              <a:rPr lang="en-US" dirty="0"/>
              <a:t>Severe systemic hypertension</a:t>
            </a:r>
          </a:p>
          <a:p>
            <a:r>
              <a:rPr lang="en-US" dirty="0"/>
              <a:t>Acute renal disease</a:t>
            </a:r>
          </a:p>
          <a:p>
            <a:r>
              <a:rPr lang="en-US" dirty="0"/>
              <a:t>Acute hepatitis</a:t>
            </a:r>
          </a:p>
          <a:p>
            <a:r>
              <a:rPr lang="en-US" dirty="0"/>
              <a:t>Drug overdose  affecting </a:t>
            </a:r>
            <a:r>
              <a:rPr lang="en-US" dirty="0" err="1"/>
              <a:t>cardiorespiratory</a:t>
            </a:r>
            <a:r>
              <a:rPr lang="en-US" dirty="0"/>
              <a:t> response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 criteria </a:t>
            </a:r>
            <a:endParaRPr lang="en-IN" dirty="0"/>
          </a:p>
        </p:txBody>
      </p:sp>
      <p:sp>
        <p:nvSpPr>
          <p:cNvPr id="3" name="Content Placeholder 2"/>
          <p:cNvSpPr>
            <a:spLocks noGrp="1"/>
          </p:cNvSpPr>
          <p:nvPr>
            <p:ph idx="1"/>
          </p:nvPr>
        </p:nvSpPr>
        <p:spPr/>
        <p:txBody>
          <a:bodyPr/>
          <a:lstStyle/>
          <a:p>
            <a:r>
              <a:rPr lang="en-US" dirty="0"/>
              <a:t>Excessive increase in systolic blood pressure over 240mmHg or diastolic pressure over 120mmHg</a:t>
            </a:r>
          </a:p>
          <a:p>
            <a:r>
              <a:rPr lang="en-US" dirty="0"/>
              <a:t>Progressive decrease in systolic blood pressure</a:t>
            </a:r>
          </a:p>
          <a:p>
            <a:r>
              <a:rPr lang="en-US" dirty="0"/>
              <a:t>Pallor or clamminess of the skin</a:t>
            </a:r>
          </a:p>
          <a:p>
            <a:r>
              <a:rPr lang="en-US" dirty="0"/>
              <a:t>Pain, headache, </a:t>
            </a:r>
            <a:r>
              <a:rPr lang="en-US" dirty="0" err="1"/>
              <a:t>dyspnea</a:t>
            </a:r>
            <a:r>
              <a:rPr lang="en-US" dirty="0"/>
              <a:t>, or nausea.</a:t>
            </a:r>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u="sng" dirty="0"/>
              <a:t>Flexibility</a:t>
            </a:r>
          </a:p>
          <a:p>
            <a:pPr>
              <a:buNone/>
            </a:pPr>
            <a:r>
              <a:rPr lang="en-US" dirty="0"/>
              <a:t>          trunk extension test</a:t>
            </a:r>
          </a:p>
          <a:p>
            <a:pPr>
              <a:buNone/>
            </a:pPr>
            <a:r>
              <a:rPr lang="en-US" dirty="0"/>
              <a:t>          traditional sit and reach test flexibility test</a:t>
            </a:r>
          </a:p>
          <a:p>
            <a:pPr>
              <a:buNone/>
            </a:pPr>
            <a:r>
              <a:rPr lang="en-US" dirty="0"/>
              <a:t>        back saver sit and reach test.</a:t>
            </a:r>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prescription</a:t>
            </a:r>
            <a:endParaRPr lang="en-IN" dirty="0"/>
          </a:p>
        </p:txBody>
      </p:sp>
      <p:sp>
        <p:nvSpPr>
          <p:cNvPr id="3" name="Content Placeholder 2"/>
          <p:cNvSpPr>
            <a:spLocks noGrp="1"/>
          </p:cNvSpPr>
          <p:nvPr>
            <p:ph idx="1"/>
          </p:nvPr>
        </p:nvSpPr>
        <p:spPr/>
        <p:txBody>
          <a:bodyPr/>
          <a:lstStyle/>
          <a:p>
            <a:r>
              <a:rPr lang="en-US" dirty="0"/>
              <a:t>Cardiovascular training</a:t>
            </a:r>
          </a:p>
          <a:p>
            <a:r>
              <a:rPr lang="en-US" dirty="0"/>
              <a:t>Muscular strength and endurance</a:t>
            </a:r>
          </a:p>
          <a:p>
            <a:r>
              <a:rPr lang="en-US" dirty="0"/>
              <a:t>Flexibility all on FITT principle</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95536" y="260650"/>
          <a:ext cx="8496944" cy="6408710"/>
        </p:xfrm>
        <a:graphic>
          <a:graphicData uri="http://schemas.openxmlformats.org/drawingml/2006/table">
            <a:tbl>
              <a:tblPr firstRow="1" bandRow="1">
                <a:tableStyleId>{5C22544A-7EE6-4342-B048-85BDC9FD1C3A}</a:tableStyleId>
              </a:tblPr>
              <a:tblGrid>
                <a:gridCol w="2124236">
                  <a:extLst>
                    <a:ext uri="{9D8B030D-6E8A-4147-A177-3AD203B41FA5}">
                      <a16:colId xmlns:a16="http://schemas.microsoft.com/office/drawing/2014/main" xmlns="" val="20000"/>
                    </a:ext>
                  </a:extLst>
                </a:gridCol>
                <a:gridCol w="2124236">
                  <a:extLst>
                    <a:ext uri="{9D8B030D-6E8A-4147-A177-3AD203B41FA5}">
                      <a16:colId xmlns:a16="http://schemas.microsoft.com/office/drawing/2014/main" xmlns="" val="20001"/>
                    </a:ext>
                  </a:extLst>
                </a:gridCol>
                <a:gridCol w="2124236">
                  <a:extLst>
                    <a:ext uri="{9D8B030D-6E8A-4147-A177-3AD203B41FA5}">
                      <a16:colId xmlns:a16="http://schemas.microsoft.com/office/drawing/2014/main" xmlns="" val="20002"/>
                    </a:ext>
                  </a:extLst>
                </a:gridCol>
                <a:gridCol w="2124236">
                  <a:extLst>
                    <a:ext uri="{9D8B030D-6E8A-4147-A177-3AD203B41FA5}">
                      <a16:colId xmlns:a16="http://schemas.microsoft.com/office/drawing/2014/main" xmlns="" val="20003"/>
                    </a:ext>
                  </a:extLst>
                </a:gridCol>
              </a:tblGrid>
              <a:tr h="1281742">
                <a:tc>
                  <a:txBody>
                    <a:bodyPr/>
                    <a:lstStyle/>
                    <a:p>
                      <a:endParaRPr lang="en-IN" dirty="0"/>
                    </a:p>
                  </a:txBody>
                  <a:tcPr/>
                </a:tc>
                <a:tc>
                  <a:txBody>
                    <a:bodyPr/>
                    <a:lstStyle/>
                    <a:p>
                      <a:r>
                        <a:rPr lang="en-US" dirty="0"/>
                        <a:t>Basic health related fitness</a:t>
                      </a:r>
                      <a:endParaRPr lang="en-IN" dirty="0"/>
                    </a:p>
                  </a:txBody>
                  <a:tcPr/>
                </a:tc>
                <a:tc>
                  <a:txBody>
                    <a:bodyPr/>
                    <a:lstStyle/>
                    <a:p>
                      <a:r>
                        <a:rPr lang="en-US" dirty="0"/>
                        <a:t>Intermediate health related fitness</a:t>
                      </a:r>
                      <a:endParaRPr lang="en-IN" dirty="0"/>
                    </a:p>
                  </a:txBody>
                  <a:tcPr/>
                </a:tc>
                <a:tc>
                  <a:txBody>
                    <a:bodyPr/>
                    <a:lstStyle/>
                    <a:p>
                      <a:r>
                        <a:rPr lang="en-US" dirty="0" err="1"/>
                        <a:t>Atheletic</a:t>
                      </a:r>
                      <a:r>
                        <a:rPr lang="en-US" baseline="0" dirty="0"/>
                        <a:t> health related fitness</a:t>
                      </a:r>
                      <a:endParaRPr lang="en-IN" dirty="0"/>
                    </a:p>
                  </a:txBody>
                  <a:tcPr/>
                </a:tc>
                <a:extLst>
                  <a:ext uri="{0D108BD9-81ED-4DB2-BD59-A6C34878D82A}">
                    <a16:rowId xmlns:a16="http://schemas.microsoft.com/office/drawing/2014/main" xmlns="" val="10000"/>
                  </a:ext>
                </a:extLst>
              </a:tr>
              <a:tr h="1281742">
                <a:tc>
                  <a:txBody>
                    <a:bodyPr/>
                    <a:lstStyle/>
                    <a:p>
                      <a:r>
                        <a:rPr lang="en-US" dirty="0"/>
                        <a:t>frequency</a:t>
                      </a:r>
                      <a:endParaRPr lang="en-IN" dirty="0"/>
                    </a:p>
                  </a:txBody>
                  <a:tcPr/>
                </a:tc>
                <a:tc>
                  <a:txBody>
                    <a:bodyPr/>
                    <a:lstStyle/>
                    <a:p>
                      <a:r>
                        <a:rPr lang="en-US" dirty="0"/>
                        <a:t>3 times per week</a:t>
                      </a:r>
                      <a:endParaRPr lang="en-IN" dirty="0"/>
                    </a:p>
                  </a:txBody>
                  <a:tcPr/>
                </a:tc>
                <a:tc>
                  <a:txBody>
                    <a:bodyPr/>
                    <a:lstStyle/>
                    <a:p>
                      <a:r>
                        <a:rPr lang="en-US" dirty="0"/>
                        <a:t>3-5 times per week</a:t>
                      </a:r>
                      <a:endParaRPr lang="en-IN" dirty="0"/>
                    </a:p>
                  </a:txBody>
                  <a:tcPr/>
                </a:tc>
                <a:tc>
                  <a:txBody>
                    <a:bodyPr/>
                    <a:lstStyle/>
                    <a:p>
                      <a:r>
                        <a:rPr lang="en-US" dirty="0"/>
                        <a:t>5-6 times per week</a:t>
                      </a:r>
                      <a:endParaRPr lang="en-IN" dirty="0"/>
                    </a:p>
                  </a:txBody>
                  <a:tcPr/>
                </a:tc>
                <a:extLst>
                  <a:ext uri="{0D108BD9-81ED-4DB2-BD59-A6C34878D82A}">
                    <a16:rowId xmlns:a16="http://schemas.microsoft.com/office/drawing/2014/main" xmlns="" val="10001"/>
                  </a:ext>
                </a:extLst>
              </a:tr>
              <a:tr h="1281742">
                <a:tc>
                  <a:txBody>
                    <a:bodyPr/>
                    <a:lstStyle/>
                    <a:p>
                      <a:r>
                        <a:rPr lang="en-US" dirty="0"/>
                        <a:t>intensity</a:t>
                      </a:r>
                      <a:endParaRPr lang="en-IN" dirty="0"/>
                    </a:p>
                  </a:txBody>
                  <a:tcPr/>
                </a:tc>
                <a:tc>
                  <a:txBody>
                    <a:bodyPr/>
                    <a:lstStyle/>
                    <a:p>
                      <a:r>
                        <a:rPr lang="en-US" dirty="0"/>
                        <a:t>50-60% HR</a:t>
                      </a:r>
                      <a:r>
                        <a:rPr lang="en-US" baseline="0" dirty="0"/>
                        <a:t> max</a:t>
                      </a:r>
                      <a:endParaRPr lang="en-IN" dirty="0"/>
                    </a:p>
                  </a:txBody>
                  <a:tcPr/>
                </a:tc>
                <a:tc>
                  <a:txBody>
                    <a:bodyPr/>
                    <a:lstStyle/>
                    <a:p>
                      <a:r>
                        <a:rPr lang="en-US" dirty="0"/>
                        <a:t>60-75% HR max</a:t>
                      </a:r>
                      <a:endParaRPr lang="en-IN" dirty="0"/>
                    </a:p>
                  </a:txBody>
                  <a:tcPr/>
                </a:tc>
                <a:tc>
                  <a:txBody>
                    <a:bodyPr/>
                    <a:lstStyle/>
                    <a:p>
                      <a:r>
                        <a:rPr lang="en-US" dirty="0"/>
                        <a:t>65-90% HR max</a:t>
                      </a:r>
                      <a:endParaRPr lang="en-IN" dirty="0"/>
                    </a:p>
                  </a:txBody>
                  <a:tcPr/>
                </a:tc>
                <a:extLst>
                  <a:ext uri="{0D108BD9-81ED-4DB2-BD59-A6C34878D82A}">
                    <a16:rowId xmlns:a16="http://schemas.microsoft.com/office/drawing/2014/main" xmlns="" val="10002"/>
                  </a:ext>
                </a:extLst>
              </a:tr>
              <a:tr h="1281742">
                <a:tc>
                  <a:txBody>
                    <a:bodyPr/>
                    <a:lstStyle/>
                    <a:p>
                      <a:r>
                        <a:rPr lang="en-US" dirty="0"/>
                        <a:t>Time </a:t>
                      </a:r>
                      <a:endParaRPr lang="en-IN" dirty="0"/>
                    </a:p>
                  </a:txBody>
                  <a:tcPr/>
                </a:tc>
                <a:tc>
                  <a:txBody>
                    <a:bodyPr/>
                    <a:lstStyle/>
                    <a:p>
                      <a:r>
                        <a:rPr lang="en-US" dirty="0"/>
                        <a:t>30 min </a:t>
                      </a:r>
                      <a:r>
                        <a:rPr lang="en-US" dirty="0" err="1"/>
                        <a:t>total,accumulated</a:t>
                      </a:r>
                      <a:endParaRPr lang="en-IN" dirty="0"/>
                    </a:p>
                  </a:txBody>
                  <a:tcPr/>
                </a:tc>
                <a:tc>
                  <a:txBody>
                    <a:bodyPr/>
                    <a:lstStyle/>
                    <a:p>
                      <a:r>
                        <a:rPr lang="en-US" dirty="0"/>
                        <a:t>40-60 min total, accumulated</a:t>
                      </a:r>
                      <a:endParaRPr lang="en-IN" dirty="0"/>
                    </a:p>
                  </a:txBody>
                  <a:tcPr/>
                </a:tc>
                <a:tc>
                  <a:txBody>
                    <a:bodyPr/>
                    <a:lstStyle/>
                    <a:p>
                      <a:r>
                        <a:rPr lang="en-US" dirty="0"/>
                        <a:t>60-120 min , accumulated</a:t>
                      </a:r>
                      <a:endParaRPr lang="en-IN" dirty="0"/>
                    </a:p>
                  </a:txBody>
                  <a:tcPr/>
                </a:tc>
                <a:extLst>
                  <a:ext uri="{0D108BD9-81ED-4DB2-BD59-A6C34878D82A}">
                    <a16:rowId xmlns:a16="http://schemas.microsoft.com/office/drawing/2014/main" xmlns="" val="10003"/>
                  </a:ext>
                </a:extLst>
              </a:tr>
              <a:tr h="1281742">
                <a:tc>
                  <a:txBody>
                    <a:bodyPr/>
                    <a:lstStyle/>
                    <a:p>
                      <a:r>
                        <a:rPr lang="en-US" dirty="0"/>
                        <a:t>Type </a:t>
                      </a:r>
                      <a:endParaRPr lang="en-IN" dirty="0"/>
                    </a:p>
                  </a:txBody>
                  <a:tcPr/>
                </a:tc>
                <a:tc>
                  <a:txBody>
                    <a:bodyPr/>
                    <a:lstStyle/>
                    <a:p>
                      <a:r>
                        <a:rPr lang="en-US" dirty="0"/>
                        <a:t>Walking jogging dancing games</a:t>
                      </a:r>
                      <a:endParaRPr lang="en-IN" dirty="0"/>
                    </a:p>
                  </a:txBody>
                  <a:tcPr/>
                </a:tc>
                <a:tc>
                  <a:txBody>
                    <a:bodyPr/>
                    <a:lstStyle/>
                    <a:p>
                      <a:r>
                        <a:rPr lang="en-US" dirty="0"/>
                        <a:t>Walking jogging fitness based games </a:t>
                      </a:r>
                      <a:endParaRPr lang="en-IN" dirty="0"/>
                    </a:p>
                  </a:txBody>
                  <a:tcPr/>
                </a:tc>
                <a:tc>
                  <a:txBody>
                    <a:bodyPr/>
                    <a:lstStyle/>
                    <a:p>
                      <a:r>
                        <a:rPr lang="en-US" dirty="0"/>
                        <a:t>Training </a:t>
                      </a:r>
                      <a:r>
                        <a:rPr lang="en-US" dirty="0" err="1"/>
                        <a:t>programe</a:t>
                      </a:r>
                      <a:r>
                        <a:rPr lang="en-US" dirty="0"/>
                        <a:t>,</a:t>
                      </a:r>
                      <a:r>
                        <a:rPr lang="en-US" baseline="0" dirty="0"/>
                        <a:t> aerobics, community sports program</a:t>
                      </a:r>
                      <a:endParaRPr lang="en-IN"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u="sng" dirty="0"/>
              <a:t>Overweight or obese </a:t>
            </a:r>
            <a:r>
              <a:rPr lang="en-IN" dirty="0"/>
              <a:t>(body mass index [BMI] ≥85</a:t>
            </a:r>
            <a:r>
              <a:rPr lang="en-IN" baseline="30000" dirty="0"/>
              <a:t>th</a:t>
            </a:r>
            <a:r>
              <a:rPr lang="en-IN" dirty="0"/>
              <a:t> percentile)</a:t>
            </a:r>
          </a:p>
          <a:p>
            <a:pPr>
              <a:buNone/>
            </a:pPr>
            <a:r>
              <a:rPr lang="en-IN" dirty="0"/>
              <a:t>        22.8 percent of preschool children (2 to 5 years)</a:t>
            </a:r>
            <a:br>
              <a:rPr lang="en-IN" dirty="0"/>
            </a:br>
            <a:r>
              <a:rPr lang="en-IN" dirty="0"/>
              <a:t>        34.2 percent of school-aged children (6 to 11 years)</a:t>
            </a:r>
          </a:p>
          <a:p>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476670"/>
          <a:ext cx="8496944" cy="5976665"/>
        </p:xfrm>
        <a:graphic>
          <a:graphicData uri="http://schemas.openxmlformats.org/drawingml/2006/table">
            <a:tbl>
              <a:tblPr firstRow="1" bandRow="1">
                <a:tableStyleId>{5C22544A-7EE6-4342-B048-85BDC9FD1C3A}</a:tableStyleId>
              </a:tblPr>
              <a:tblGrid>
                <a:gridCol w="2124236">
                  <a:extLst>
                    <a:ext uri="{9D8B030D-6E8A-4147-A177-3AD203B41FA5}">
                      <a16:colId xmlns:a16="http://schemas.microsoft.com/office/drawing/2014/main" xmlns="" val="20000"/>
                    </a:ext>
                  </a:extLst>
                </a:gridCol>
                <a:gridCol w="2124236">
                  <a:extLst>
                    <a:ext uri="{9D8B030D-6E8A-4147-A177-3AD203B41FA5}">
                      <a16:colId xmlns:a16="http://schemas.microsoft.com/office/drawing/2014/main" xmlns="" val="20001"/>
                    </a:ext>
                  </a:extLst>
                </a:gridCol>
                <a:gridCol w="2124236">
                  <a:extLst>
                    <a:ext uri="{9D8B030D-6E8A-4147-A177-3AD203B41FA5}">
                      <a16:colId xmlns:a16="http://schemas.microsoft.com/office/drawing/2014/main" xmlns="" val="20002"/>
                    </a:ext>
                  </a:extLst>
                </a:gridCol>
                <a:gridCol w="2124236">
                  <a:extLst>
                    <a:ext uri="{9D8B030D-6E8A-4147-A177-3AD203B41FA5}">
                      <a16:colId xmlns:a16="http://schemas.microsoft.com/office/drawing/2014/main" xmlns="" val="20003"/>
                    </a:ext>
                  </a:extLst>
                </a:gridCol>
              </a:tblGrid>
              <a:tr h="1195333">
                <a:tc>
                  <a:txBody>
                    <a:bodyPr/>
                    <a:lstStyle/>
                    <a:p>
                      <a:endParaRPr lang="en-IN" dirty="0"/>
                    </a:p>
                  </a:txBody>
                  <a:tcPr/>
                </a:tc>
                <a:tc>
                  <a:txBody>
                    <a:bodyPr/>
                    <a:lstStyle/>
                    <a:p>
                      <a:r>
                        <a:rPr lang="en-US" dirty="0"/>
                        <a:t>basic</a:t>
                      </a:r>
                      <a:endParaRPr lang="en-IN" dirty="0"/>
                    </a:p>
                  </a:txBody>
                  <a:tcPr/>
                </a:tc>
                <a:tc>
                  <a:txBody>
                    <a:bodyPr/>
                    <a:lstStyle/>
                    <a:p>
                      <a:r>
                        <a:rPr lang="en-US" dirty="0"/>
                        <a:t>intermediate</a:t>
                      </a:r>
                      <a:endParaRPr lang="en-IN" dirty="0"/>
                    </a:p>
                  </a:txBody>
                  <a:tcPr/>
                </a:tc>
                <a:tc>
                  <a:txBody>
                    <a:bodyPr/>
                    <a:lstStyle/>
                    <a:p>
                      <a:r>
                        <a:rPr lang="en-US" dirty="0"/>
                        <a:t>athletics</a:t>
                      </a:r>
                      <a:endParaRPr lang="en-IN" dirty="0"/>
                    </a:p>
                  </a:txBody>
                  <a:tcPr/>
                </a:tc>
                <a:extLst>
                  <a:ext uri="{0D108BD9-81ED-4DB2-BD59-A6C34878D82A}">
                    <a16:rowId xmlns:a16="http://schemas.microsoft.com/office/drawing/2014/main" xmlns="" val="10000"/>
                  </a:ext>
                </a:extLst>
              </a:tr>
              <a:tr h="1195333">
                <a:tc>
                  <a:txBody>
                    <a:bodyPr/>
                    <a:lstStyle/>
                    <a:p>
                      <a:r>
                        <a:rPr lang="en-US" dirty="0"/>
                        <a:t>Frequency </a:t>
                      </a:r>
                      <a:endParaRPr lang="en-IN" dirty="0"/>
                    </a:p>
                  </a:txBody>
                  <a:tcPr/>
                </a:tc>
                <a:tc>
                  <a:txBody>
                    <a:bodyPr/>
                    <a:lstStyle/>
                    <a:p>
                      <a:r>
                        <a:rPr lang="en-US" dirty="0"/>
                        <a:t>2-3 times per week , minimum</a:t>
                      </a:r>
                      <a:r>
                        <a:rPr lang="en-US" baseline="0" dirty="0"/>
                        <a:t> 1 day rest between </a:t>
                      </a:r>
                      <a:r>
                        <a:rPr lang="en-US" baseline="0" dirty="0" err="1"/>
                        <a:t>traing</a:t>
                      </a:r>
                      <a:r>
                        <a:rPr lang="en-US" baseline="0" dirty="0"/>
                        <a:t> session</a:t>
                      </a:r>
                      <a:endParaRPr lang="en-IN" dirty="0"/>
                    </a:p>
                  </a:txBody>
                  <a:tcPr/>
                </a:tc>
                <a:tc>
                  <a:txBody>
                    <a:bodyPr/>
                    <a:lstStyle/>
                    <a:p>
                      <a:r>
                        <a:rPr lang="en-US" dirty="0"/>
                        <a:t>3-4 times per day alternate upper and lower body segments</a:t>
                      </a:r>
                      <a:endParaRPr lang="en-IN" dirty="0"/>
                    </a:p>
                  </a:txBody>
                  <a:tcPr/>
                </a:tc>
                <a:tc>
                  <a:txBody>
                    <a:bodyPr/>
                    <a:lstStyle/>
                    <a:p>
                      <a:r>
                        <a:rPr lang="en-US" dirty="0"/>
                        <a:t>4-5 times</a:t>
                      </a:r>
                      <a:r>
                        <a:rPr lang="en-US" baseline="0" dirty="0"/>
                        <a:t> per week, specific to sports participation</a:t>
                      </a:r>
                      <a:endParaRPr lang="en-IN" dirty="0"/>
                    </a:p>
                  </a:txBody>
                  <a:tcPr/>
                </a:tc>
                <a:extLst>
                  <a:ext uri="{0D108BD9-81ED-4DB2-BD59-A6C34878D82A}">
                    <a16:rowId xmlns:a16="http://schemas.microsoft.com/office/drawing/2014/main" xmlns="" val="10001"/>
                  </a:ext>
                </a:extLst>
              </a:tr>
              <a:tr h="1195333">
                <a:tc>
                  <a:txBody>
                    <a:bodyPr/>
                    <a:lstStyle/>
                    <a:p>
                      <a:r>
                        <a:rPr lang="en-US" dirty="0"/>
                        <a:t>Intensity</a:t>
                      </a:r>
                      <a:r>
                        <a:rPr lang="en-US" baseline="0" dirty="0"/>
                        <a:t> </a:t>
                      </a:r>
                      <a:endParaRPr lang="en-IN" dirty="0"/>
                    </a:p>
                  </a:txBody>
                  <a:tcPr/>
                </a:tc>
                <a:tc>
                  <a:txBody>
                    <a:bodyPr/>
                    <a:lstStyle/>
                    <a:p>
                      <a:r>
                        <a:rPr lang="en-US" dirty="0"/>
                        <a:t>Very light &lt;40% of projected maximal effort</a:t>
                      </a:r>
                      <a:endParaRPr lang="en-IN" dirty="0"/>
                    </a:p>
                  </a:txBody>
                  <a:tcPr/>
                </a:tc>
                <a:tc>
                  <a:txBody>
                    <a:bodyPr/>
                    <a:lstStyle/>
                    <a:p>
                      <a:r>
                        <a:rPr lang="en-US" dirty="0"/>
                        <a:t>Light to moderate, 50-70%</a:t>
                      </a:r>
                      <a:endParaRPr lang="en-IN" dirty="0"/>
                    </a:p>
                  </a:txBody>
                  <a:tcPr/>
                </a:tc>
                <a:tc>
                  <a:txBody>
                    <a:bodyPr/>
                    <a:lstStyle/>
                    <a:p>
                      <a:r>
                        <a:rPr lang="en-US" dirty="0"/>
                        <a:t>Specific load required</a:t>
                      </a:r>
                      <a:r>
                        <a:rPr lang="en-US" baseline="0" dirty="0"/>
                        <a:t> for sports participation</a:t>
                      </a:r>
                      <a:endParaRPr lang="en-IN" dirty="0"/>
                    </a:p>
                  </a:txBody>
                  <a:tcPr/>
                </a:tc>
                <a:extLst>
                  <a:ext uri="{0D108BD9-81ED-4DB2-BD59-A6C34878D82A}">
                    <a16:rowId xmlns:a16="http://schemas.microsoft.com/office/drawing/2014/main" xmlns="" val="10002"/>
                  </a:ext>
                </a:extLst>
              </a:tr>
              <a:tr h="1195333">
                <a:tc>
                  <a:txBody>
                    <a:bodyPr/>
                    <a:lstStyle/>
                    <a:p>
                      <a:r>
                        <a:rPr lang="en-US" dirty="0"/>
                        <a:t>Time </a:t>
                      </a:r>
                      <a:endParaRPr lang="en-IN" dirty="0"/>
                    </a:p>
                  </a:txBody>
                  <a:tcPr/>
                </a:tc>
                <a:tc>
                  <a:txBody>
                    <a:bodyPr/>
                    <a:lstStyle/>
                    <a:p>
                      <a:r>
                        <a:rPr lang="en-US" dirty="0"/>
                        <a:t>1-2</a:t>
                      </a:r>
                      <a:r>
                        <a:rPr lang="en-US" baseline="0" dirty="0"/>
                        <a:t> set of 6-12 reps</a:t>
                      </a:r>
                      <a:endParaRPr lang="en-IN" dirty="0"/>
                    </a:p>
                  </a:txBody>
                  <a:tcPr/>
                </a:tc>
                <a:tc>
                  <a:txBody>
                    <a:bodyPr/>
                    <a:lstStyle/>
                    <a:p>
                      <a:r>
                        <a:rPr lang="en-US" dirty="0"/>
                        <a:t>1-3 set of 6-15 reps</a:t>
                      </a:r>
                      <a:endParaRPr lang="en-IN" dirty="0"/>
                    </a:p>
                  </a:txBody>
                  <a:tcPr/>
                </a:tc>
                <a:tc>
                  <a:txBody>
                    <a:bodyPr/>
                    <a:lstStyle/>
                    <a:p>
                      <a:r>
                        <a:rPr lang="en-US" dirty="0"/>
                        <a:t>3-5 sets of 5-20 reps</a:t>
                      </a:r>
                      <a:endParaRPr lang="en-IN" dirty="0"/>
                    </a:p>
                  </a:txBody>
                  <a:tcPr/>
                </a:tc>
                <a:extLst>
                  <a:ext uri="{0D108BD9-81ED-4DB2-BD59-A6C34878D82A}">
                    <a16:rowId xmlns:a16="http://schemas.microsoft.com/office/drawing/2014/main" xmlns="" val="10003"/>
                  </a:ext>
                </a:extLst>
              </a:tr>
              <a:tr h="1195333">
                <a:tc>
                  <a:txBody>
                    <a:bodyPr/>
                    <a:lstStyle/>
                    <a:p>
                      <a:r>
                        <a:rPr lang="en-US" dirty="0"/>
                        <a:t>Type </a:t>
                      </a:r>
                      <a:endParaRPr lang="en-IN" dirty="0"/>
                    </a:p>
                  </a:txBody>
                  <a:tcPr/>
                </a:tc>
                <a:tc>
                  <a:txBody>
                    <a:bodyPr/>
                    <a:lstStyle/>
                    <a:p>
                      <a:r>
                        <a:rPr lang="en-US" dirty="0"/>
                        <a:t>Body weight, single to </a:t>
                      </a:r>
                      <a:r>
                        <a:rPr lang="en-US" dirty="0" err="1"/>
                        <a:t>multijoint</a:t>
                      </a:r>
                      <a:r>
                        <a:rPr lang="en-US" dirty="0"/>
                        <a:t> activities</a:t>
                      </a:r>
                      <a:endParaRPr lang="en-IN" dirty="0"/>
                    </a:p>
                  </a:txBody>
                  <a:tcPr/>
                </a:tc>
                <a:tc>
                  <a:txBody>
                    <a:bodyPr/>
                    <a:lstStyle/>
                    <a:p>
                      <a:r>
                        <a:rPr lang="en-US" dirty="0"/>
                        <a:t>Resistance exercise</a:t>
                      </a:r>
                      <a:endParaRPr lang="en-IN" dirty="0"/>
                    </a:p>
                  </a:txBody>
                  <a:tcPr/>
                </a:tc>
                <a:tc>
                  <a:txBody>
                    <a:bodyPr/>
                    <a:lstStyle/>
                    <a:p>
                      <a:r>
                        <a:rPr lang="en-US" dirty="0"/>
                        <a:t>Advanced</a:t>
                      </a:r>
                      <a:r>
                        <a:rPr lang="en-US" baseline="0" dirty="0"/>
                        <a:t> sports specific</a:t>
                      </a:r>
                      <a:endParaRPr lang="en-IN"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67544" y="332655"/>
          <a:ext cx="8352928" cy="6359584"/>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xmlns="" val="20000"/>
                    </a:ext>
                  </a:extLst>
                </a:gridCol>
                <a:gridCol w="2088232">
                  <a:extLst>
                    <a:ext uri="{9D8B030D-6E8A-4147-A177-3AD203B41FA5}">
                      <a16:colId xmlns:a16="http://schemas.microsoft.com/office/drawing/2014/main" xmlns="" val="20001"/>
                    </a:ext>
                  </a:extLst>
                </a:gridCol>
                <a:gridCol w="2088232">
                  <a:extLst>
                    <a:ext uri="{9D8B030D-6E8A-4147-A177-3AD203B41FA5}">
                      <a16:colId xmlns:a16="http://schemas.microsoft.com/office/drawing/2014/main" xmlns="" val="20002"/>
                    </a:ext>
                  </a:extLst>
                </a:gridCol>
                <a:gridCol w="2088232">
                  <a:extLst>
                    <a:ext uri="{9D8B030D-6E8A-4147-A177-3AD203B41FA5}">
                      <a16:colId xmlns:a16="http://schemas.microsoft.com/office/drawing/2014/main" xmlns="" val="20003"/>
                    </a:ext>
                  </a:extLst>
                </a:gridCol>
              </a:tblGrid>
              <a:tr h="1224136">
                <a:tc>
                  <a:txBody>
                    <a:bodyPr/>
                    <a:lstStyle/>
                    <a:p>
                      <a:endParaRPr lang="en-IN" dirty="0"/>
                    </a:p>
                  </a:txBody>
                  <a:tcPr/>
                </a:tc>
                <a:tc>
                  <a:txBody>
                    <a:bodyPr/>
                    <a:lstStyle/>
                    <a:p>
                      <a:r>
                        <a:rPr lang="en-US" dirty="0"/>
                        <a:t>basic</a:t>
                      </a:r>
                      <a:endParaRPr lang="en-IN" dirty="0"/>
                    </a:p>
                  </a:txBody>
                  <a:tcPr/>
                </a:tc>
                <a:tc>
                  <a:txBody>
                    <a:bodyPr/>
                    <a:lstStyle/>
                    <a:p>
                      <a:r>
                        <a:rPr lang="en-US" dirty="0"/>
                        <a:t>intermediate</a:t>
                      </a:r>
                      <a:endParaRPr lang="en-IN" dirty="0"/>
                    </a:p>
                  </a:txBody>
                  <a:tcPr/>
                </a:tc>
                <a:tc>
                  <a:txBody>
                    <a:bodyPr/>
                    <a:lstStyle/>
                    <a:p>
                      <a:r>
                        <a:rPr lang="en-US" dirty="0"/>
                        <a:t>athletics</a:t>
                      </a:r>
                      <a:endParaRPr lang="en-IN" dirty="0"/>
                    </a:p>
                  </a:txBody>
                  <a:tcPr/>
                </a:tc>
                <a:extLst>
                  <a:ext uri="{0D108BD9-81ED-4DB2-BD59-A6C34878D82A}">
                    <a16:rowId xmlns:a16="http://schemas.microsoft.com/office/drawing/2014/main" xmlns="" val="10000"/>
                  </a:ext>
                </a:extLst>
              </a:tr>
              <a:tr h="1224136">
                <a:tc>
                  <a:txBody>
                    <a:bodyPr/>
                    <a:lstStyle/>
                    <a:p>
                      <a:r>
                        <a:rPr lang="en-US" dirty="0"/>
                        <a:t>Frequency </a:t>
                      </a:r>
                      <a:endParaRPr lang="en-IN" dirty="0"/>
                    </a:p>
                  </a:txBody>
                  <a:tcPr/>
                </a:tc>
                <a:tc>
                  <a:txBody>
                    <a:bodyPr/>
                    <a:lstStyle/>
                    <a:p>
                      <a:r>
                        <a:rPr lang="en-US" dirty="0"/>
                        <a:t>Before and after each</a:t>
                      </a:r>
                      <a:r>
                        <a:rPr lang="en-US" baseline="0" dirty="0"/>
                        <a:t> activity or exercise session( </a:t>
                      </a:r>
                      <a:r>
                        <a:rPr lang="en-US" baseline="0" dirty="0" err="1"/>
                        <a:t>mimimun</a:t>
                      </a:r>
                      <a:r>
                        <a:rPr lang="en-US" baseline="0" dirty="0"/>
                        <a:t> 3 times per week)</a:t>
                      </a:r>
                      <a:endParaRPr lang="en-IN" dirty="0"/>
                    </a:p>
                  </a:txBody>
                  <a:tcPr/>
                </a:tc>
                <a:tc>
                  <a:txBody>
                    <a:bodyPr/>
                    <a:lstStyle/>
                    <a:p>
                      <a:r>
                        <a:rPr lang="en-US" dirty="0"/>
                        <a:t>Before and after each exercise session(daily)</a:t>
                      </a:r>
                      <a:endParaRPr lang="en-IN" dirty="0"/>
                    </a:p>
                  </a:txBody>
                  <a:tcPr/>
                </a:tc>
                <a:tc>
                  <a:txBody>
                    <a:bodyPr/>
                    <a:lstStyle/>
                    <a:p>
                      <a:r>
                        <a:rPr lang="en-US" dirty="0"/>
                        <a:t>Before and after each exercise session</a:t>
                      </a:r>
                      <a:endParaRPr lang="en-IN" dirty="0"/>
                    </a:p>
                  </a:txBody>
                  <a:tcPr/>
                </a:tc>
                <a:extLst>
                  <a:ext uri="{0D108BD9-81ED-4DB2-BD59-A6C34878D82A}">
                    <a16:rowId xmlns:a16="http://schemas.microsoft.com/office/drawing/2014/main" xmlns="" val="10001"/>
                  </a:ext>
                </a:extLst>
              </a:tr>
              <a:tr h="1224136">
                <a:tc>
                  <a:txBody>
                    <a:bodyPr/>
                    <a:lstStyle/>
                    <a:p>
                      <a:r>
                        <a:rPr lang="en-US" dirty="0"/>
                        <a:t>Intensity </a:t>
                      </a:r>
                      <a:endParaRPr lang="en-IN" dirty="0"/>
                    </a:p>
                  </a:txBody>
                  <a:tcPr/>
                </a:tc>
                <a:tc>
                  <a:txBody>
                    <a:bodyPr/>
                    <a:lstStyle/>
                    <a:p>
                      <a:r>
                        <a:rPr lang="en-US" dirty="0"/>
                        <a:t>Mild tension</a:t>
                      </a:r>
                      <a:endParaRPr lang="en-IN" dirty="0"/>
                    </a:p>
                  </a:txBody>
                  <a:tcPr/>
                </a:tc>
                <a:tc>
                  <a:txBody>
                    <a:bodyPr/>
                    <a:lstStyle/>
                    <a:p>
                      <a:r>
                        <a:rPr lang="en-US" dirty="0"/>
                        <a:t>Mild</a:t>
                      </a:r>
                      <a:r>
                        <a:rPr lang="en-US" baseline="0" dirty="0"/>
                        <a:t> tension</a:t>
                      </a:r>
                      <a:endParaRPr lang="en-IN" dirty="0"/>
                    </a:p>
                  </a:txBody>
                  <a:tcPr/>
                </a:tc>
                <a:tc>
                  <a:txBody>
                    <a:bodyPr/>
                    <a:lstStyle/>
                    <a:p>
                      <a:r>
                        <a:rPr lang="en-US" dirty="0"/>
                        <a:t>Mild tension, sports specific</a:t>
                      </a:r>
                      <a:endParaRPr lang="en-IN" dirty="0"/>
                    </a:p>
                  </a:txBody>
                  <a:tcPr/>
                </a:tc>
                <a:extLst>
                  <a:ext uri="{0D108BD9-81ED-4DB2-BD59-A6C34878D82A}">
                    <a16:rowId xmlns:a16="http://schemas.microsoft.com/office/drawing/2014/main" xmlns="" val="10002"/>
                  </a:ext>
                </a:extLst>
              </a:tr>
              <a:tr h="1224136">
                <a:tc>
                  <a:txBody>
                    <a:bodyPr/>
                    <a:lstStyle/>
                    <a:p>
                      <a:r>
                        <a:rPr lang="en-US" dirty="0"/>
                        <a:t>Time </a:t>
                      </a:r>
                      <a:endParaRPr lang="en-IN" dirty="0"/>
                    </a:p>
                  </a:txBody>
                  <a:tcPr/>
                </a:tc>
                <a:tc>
                  <a:txBody>
                    <a:bodyPr/>
                    <a:lstStyle/>
                    <a:p>
                      <a:r>
                        <a:rPr lang="en-US" dirty="0"/>
                        <a:t>10-15 sec two times per</a:t>
                      </a:r>
                      <a:r>
                        <a:rPr lang="en-US" baseline="0" dirty="0"/>
                        <a:t> stretch</a:t>
                      </a:r>
                      <a:endParaRPr lang="en-IN" dirty="0"/>
                    </a:p>
                  </a:txBody>
                  <a:tcPr/>
                </a:tc>
                <a:tc>
                  <a:txBody>
                    <a:bodyPr/>
                    <a:lstStyle/>
                    <a:p>
                      <a:r>
                        <a:rPr lang="en-US" dirty="0"/>
                        <a:t>10-15 times three times per stretch</a:t>
                      </a:r>
                      <a:endParaRPr lang="en-IN" dirty="0"/>
                    </a:p>
                  </a:txBody>
                  <a:tcPr/>
                </a:tc>
                <a:tc>
                  <a:txBody>
                    <a:bodyPr/>
                    <a:lstStyle/>
                    <a:p>
                      <a:r>
                        <a:rPr lang="en-US" dirty="0"/>
                        <a:t>Dependent on static</a:t>
                      </a:r>
                      <a:r>
                        <a:rPr lang="en-US" baseline="0" dirty="0"/>
                        <a:t> dynamic </a:t>
                      </a:r>
                      <a:endParaRPr lang="en-IN" dirty="0"/>
                    </a:p>
                  </a:txBody>
                  <a:tcPr/>
                </a:tc>
                <a:extLst>
                  <a:ext uri="{0D108BD9-81ED-4DB2-BD59-A6C34878D82A}">
                    <a16:rowId xmlns:a16="http://schemas.microsoft.com/office/drawing/2014/main" xmlns="" val="10003"/>
                  </a:ext>
                </a:extLst>
              </a:tr>
              <a:tr h="1224136">
                <a:tc>
                  <a:txBody>
                    <a:bodyPr/>
                    <a:lstStyle/>
                    <a:p>
                      <a:r>
                        <a:rPr lang="en-US" dirty="0"/>
                        <a:t>Type </a:t>
                      </a:r>
                      <a:endParaRPr lang="en-IN" dirty="0"/>
                    </a:p>
                  </a:txBody>
                  <a:tcPr/>
                </a:tc>
                <a:tc>
                  <a:txBody>
                    <a:bodyPr/>
                    <a:lstStyle/>
                    <a:p>
                      <a:r>
                        <a:rPr lang="en-US" dirty="0"/>
                        <a:t>Static major group muscle</a:t>
                      </a:r>
                      <a:endParaRPr lang="en-IN" dirty="0"/>
                    </a:p>
                  </a:txBody>
                  <a:tcPr/>
                </a:tc>
                <a:tc>
                  <a:txBody>
                    <a:bodyPr/>
                    <a:lstStyle/>
                    <a:p>
                      <a:r>
                        <a:rPr lang="en-US" dirty="0"/>
                        <a:t>Static major </a:t>
                      </a:r>
                      <a:r>
                        <a:rPr lang="en-US" dirty="0" err="1"/>
                        <a:t>grp</a:t>
                      </a:r>
                      <a:r>
                        <a:rPr lang="en-US" dirty="0"/>
                        <a:t> ms including dynamic </a:t>
                      </a:r>
                      <a:r>
                        <a:rPr lang="en-US" dirty="0" err="1"/>
                        <a:t>strtching</a:t>
                      </a:r>
                      <a:endParaRPr lang="en-IN" dirty="0"/>
                    </a:p>
                  </a:txBody>
                  <a:tcPr/>
                </a:tc>
                <a:tc>
                  <a:txBody>
                    <a:bodyPr/>
                    <a:lstStyle/>
                    <a:p>
                      <a:r>
                        <a:rPr lang="en-US" dirty="0"/>
                        <a:t>Dynamic</a:t>
                      </a:r>
                      <a:r>
                        <a:rPr lang="en-US" baseline="0" dirty="0"/>
                        <a:t> or ballistic </a:t>
                      </a:r>
                      <a:endParaRPr lang="en-IN"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Health risk are greater for those who have most of the fat in upper body especially in trunk and abdominal areas- android obesity</a:t>
            </a:r>
          </a:p>
          <a:p>
            <a:r>
              <a:rPr lang="en-US" dirty="0" err="1"/>
              <a:t>Gynoid</a:t>
            </a:r>
            <a:r>
              <a:rPr lang="en-US" dirty="0"/>
              <a:t> obesity deposition of body fat in hip and thighs</a:t>
            </a:r>
          </a:p>
          <a:p>
            <a:r>
              <a:rPr lang="en-US" dirty="0"/>
              <a:t>Measured by waist hip ratio</a:t>
            </a:r>
          </a:p>
          <a:p>
            <a:endParaRPr lang="en-IN"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Fat cells in abdominal areas are more active (release and taking up of fat molecule) than those in </a:t>
            </a:r>
            <a:r>
              <a:rPr lang="en-US" dirty="0" err="1"/>
              <a:t>gluteal</a:t>
            </a:r>
            <a:r>
              <a:rPr lang="en-US" dirty="0"/>
              <a:t> and femoral areas . When the supply of abdominal fat is too great , the cells release their fat into the blood vessels that go into the liver; the fat that travels to the liver is linked to negative health consequence.</a:t>
            </a:r>
            <a:endParaRPr lang="en-IN" dirty="0"/>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endParaRPr lang="en-IN" dirty="0"/>
          </a:p>
        </p:txBody>
      </p:sp>
      <p:sp>
        <p:nvSpPr>
          <p:cNvPr id="3" name="Content Placeholder 2"/>
          <p:cNvSpPr>
            <a:spLocks noGrp="1"/>
          </p:cNvSpPr>
          <p:nvPr>
            <p:ph idx="1"/>
          </p:nvPr>
        </p:nvSpPr>
        <p:spPr/>
        <p:txBody>
          <a:bodyPr>
            <a:normAutofit/>
          </a:bodyPr>
          <a:lstStyle/>
          <a:p>
            <a:r>
              <a:rPr lang="en-IN" dirty="0"/>
              <a:t>The optimum amount of physical activity for</a:t>
            </a:r>
          </a:p>
          <a:p>
            <a:r>
              <a:rPr lang="en-IN" dirty="0"/>
              <a:t>young children  should accumulate at least 30 minutes of moderate intensity activity on most and preferably all days of the week.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increase </a:t>
            </a:r>
            <a:r>
              <a:rPr lang="en-US" dirty="0" err="1"/>
              <a:t>childs</a:t>
            </a:r>
            <a:r>
              <a:rPr lang="en-US" dirty="0"/>
              <a:t> activity level</a:t>
            </a:r>
            <a:endParaRPr lang="en-IN" dirty="0"/>
          </a:p>
        </p:txBody>
      </p:sp>
      <p:sp>
        <p:nvSpPr>
          <p:cNvPr id="3" name="Content Placeholder 2"/>
          <p:cNvSpPr>
            <a:spLocks noGrp="1"/>
          </p:cNvSpPr>
          <p:nvPr>
            <p:ph idx="1"/>
          </p:nvPr>
        </p:nvSpPr>
        <p:spPr/>
        <p:txBody>
          <a:bodyPr/>
          <a:lstStyle/>
          <a:p>
            <a:r>
              <a:rPr lang="en-US" dirty="0"/>
              <a:t>Limit TV and recreational computer time to no more than 2 hrs a day</a:t>
            </a:r>
          </a:p>
          <a:p>
            <a:r>
              <a:rPr lang="en-US" dirty="0" err="1"/>
              <a:t>Emphazise</a:t>
            </a:r>
            <a:r>
              <a:rPr lang="en-US" dirty="0"/>
              <a:t> activity and not exercise</a:t>
            </a:r>
          </a:p>
          <a:p>
            <a:r>
              <a:rPr lang="en-US" dirty="0"/>
              <a:t>Find activities which the child likes</a:t>
            </a: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eating</a:t>
            </a:r>
            <a:endParaRPr lang="en-IN" dirty="0"/>
          </a:p>
        </p:txBody>
      </p:sp>
      <p:sp>
        <p:nvSpPr>
          <p:cNvPr id="3" name="Content Placeholder 2"/>
          <p:cNvSpPr>
            <a:spLocks noGrp="1"/>
          </p:cNvSpPr>
          <p:nvPr>
            <p:ph idx="1"/>
          </p:nvPr>
        </p:nvSpPr>
        <p:spPr/>
        <p:txBody>
          <a:bodyPr/>
          <a:lstStyle/>
          <a:p>
            <a:r>
              <a:rPr lang="en-US" dirty="0"/>
              <a:t>Choose fruits and vegetables</a:t>
            </a:r>
          </a:p>
          <a:p>
            <a:r>
              <a:rPr lang="en-US" dirty="0"/>
              <a:t>Limit sweetened beverages</a:t>
            </a:r>
          </a:p>
          <a:p>
            <a:r>
              <a:rPr lang="en-US" dirty="0"/>
              <a:t>Limit fast food</a:t>
            </a:r>
          </a:p>
          <a:p>
            <a:r>
              <a:rPr lang="en-US" dirty="0"/>
              <a:t>Serve appropriate portion sizes</a:t>
            </a:r>
          </a:p>
          <a:p>
            <a:r>
              <a:rPr lang="en-US" dirty="0"/>
              <a:t>Sit down together for family meals</a:t>
            </a:r>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school</a:t>
            </a:r>
            <a:endParaRPr lang="en-IN" dirty="0"/>
          </a:p>
        </p:txBody>
      </p:sp>
      <p:sp>
        <p:nvSpPr>
          <p:cNvPr id="3" name="Content Placeholder 2"/>
          <p:cNvSpPr>
            <a:spLocks noGrp="1"/>
          </p:cNvSpPr>
          <p:nvPr>
            <p:ph idx="1"/>
          </p:nvPr>
        </p:nvSpPr>
        <p:spPr/>
        <p:txBody>
          <a:bodyPr/>
          <a:lstStyle/>
          <a:p>
            <a:r>
              <a:rPr lang="en-US" dirty="0" err="1"/>
              <a:t>Adress</a:t>
            </a:r>
            <a:r>
              <a:rPr lang="en-US" dirty="0"/>
              <a:t> physical activity</a:t>
            </a:r>
          </a:p>
          <a:p>
            <a:r>
              <a:rPr lang="en-US" dirty="0"/>
              <a:t>Design school health coordinator and maintain active school health council</a:t>
            </a:r>
          </a:p>
          <a:p>
            <a:r>
              <a:rPr lang="en-US" dirty="0"/>
              <a:t>Assess school health policies</a:t>
            </a:r>
          </a:p>
          <a:p>
            <a:r>
              <a:rPr lang="en-US" dirty="0"/>
              <a:t>Increase opportunities for students to engage in physical activity</a:t>
            </a:r>
          </a:p>
          <a:p>
            <a:r>
              <a:rPr lang="en-US" dirty="0"/>
              <a:t>Implement a quality school meal program</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u="sng" dirty="0"/>
              <a:t>Obese </a:t>
            </a:r>
            <a:r>
              <a:rPr lang="en-IN" dirty="0"/>
              <a:t>(BMI ≥95</a:t>
            </a:r>
            <a:r>
              <a:rPr lang="en-IN" baseline="30000" dirty="0"/>
              <a:t>th</a:t>
            </a:r>
            <a:r>
              <a:rPr lang="en-IN" dirty="0"/>
              <a:t> percentile)</a:t>
            </a:r>
          </a:p>
          <a:p>
            <a:pPr>
              <a:buNone/>
            </a:pPr>
            <a:r>
              <a:rPr lang="en-IN" dirty="0"/>
              <a:t>        8.4 percent of preschool children</a:t>
            </a:r>
            <a:br>
              <a:rPr lang="en-IN" dirty="0"/>
            </a:br>
            <a:r>
              <a:rPr lang="en-IN" dirty="0"/>
              <a:t>        17.7 percent of school-aged children</a:t>
            </a:r>
          </a:p>
          <a:p>
            <a:r>
              <a:rPr lang="en-IN" u="sng" dirty="0"/>
              <a:t>Severe obesity </a:t>
            </a:r>
            <a:r>
              <a:rPr lang="en-IN" dirty="0"/>
              <a:t>(BMI that is either ≥120 percent of the 95</a:t>
            </a:r>
            <a:r>
              <a:rPr lang="en-IN" baseline="30000" dirty="0"/>
              <a:t>th</a:t>
            </a:r>
            <a:r>
              <a:rPr lang="en-IN" dirty="0"/>
              <a:t> percentile or ≥35 kg/m</a:t>
            </a:r>
            <a:r>
              <a:rPr lang="en-IN" baseline="30000" dirty="0"/>
              <a:t>2</a:t>
            </a:r>
            <a:r>
              <a:rPr lang="en-IN" dirty="0"/>
              <a:t> )</a:t>
            </a:r>
          </a:p>
          <a:p>
            <a:pPr>
              <a:buNone/>
            </a:pPr>
            <a:r>
              <a:rPr lang="en-IN" dirty="0"/>
              <a:t>     2.2 percent of preschool children </a:t>
            </a:r>
            <a:br>
              <a:rPr lang="en-IN" dirty="0"/>
            </a:br>
            <a:r>
              <a:rPr lang="en-IN" dirty="0"/>
              <a:t>        8.9 percent of school-aged children</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descr="growthchart_example1.gif"/>
          <p:cNvPicPr>
            <a:picLocks noGrp="1" noChangeAspect="1"/>
          </p:cNvPicPr>
          <p:nvPr>
            <p:ph idx="1"/>
          </p:nvPr>
        </p:nvPicPr>
        <p:blipFill>
          <a:blip r:embed="rId2" cstate="print"/>
          <a:stretch>
            <a:fillRect/>
          </a:stretch>
        </p:blipFill>
        <p:spPr>
          <a:xfrm>
            <a:off x="395536" y="476672"/>
            <a:ext cx="8280920" cy="612068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hlinkClick r:id="rId2" action="ppaction://hlinkfile"/>
              </a:rPr>
              <a:t>C:\Users\esha\Desktop\cardio\my seminar contents\childhood obesity\cj41l024.pdf</a:t>
            </a:r>
            <a:endParaRPr lang="en-IN" dirty="0"/>
          </a:p>
          <a:p>
            <a:r>
              <a:rPr lang="en-IN" dirty="0">
                <a:hlinkClick r:id="rId3" action="ppaction://hlinkfile"/>
              </a:rPr>
              <a:t>C:\Users\esha\Desktop\cardio\my seminar contents\childhood obesity\cj41l023.pdf</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16799</TotalTime>
  <Words>2316</Words>
  <Application>Microsoft Office PowerPoint</Application>
  <PresentationFormat>On-screen Show (4:3)</PresentationFormat>
  <Paragraphs>388</Paragraphs>
  <Slides>67</Slides>
  <Notes>0</Notes>
  <HiddenSlides>4</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Office Theme</vt:lpstr>
      <vt:lpstr>CHILDHOOD OBESITY</vt:lpstr>
      <vt:lpstr>INTRODUCTION</vt:lpstr>
      <vt:lpstr>PREVALENCE</vt:lpstr>
      <vt:lpstr>Classification </vt:lpstr>
      <vt:lpstr>Classification based on growth chart </vt:lpstr>
      <vt:lpstr>Slide 6</vt:lpstr>
      <vt:lpstr>Slide 7</vt:lpstr>
      <vt:lpstr>Slide 8</vt:lpstr>
      <vt:lpstr>Slide 9</vt:lpstr>
      <vt:lpstr>Slide 10</vt:lpstr>
      <vt:lpstr>Etiology </vt:lpstr>
      <vt:lpstr>Slide 12</vt:lpstr>
      <vt:lpstr>Slide 13</vt:lpstr>
      <vt:lpstr>Genetic models of obesity</vt:lpstr>
      <vt:lpstr>genetics</vt:lpstr>
      <vt:lpstr>Theories of obesity</vt:lpstr>
      <vt:lpstr>1.Genetic and parental influence</vt:lpstr>
      <vt:lpstr>Slide 18</vt:lpstr>
      <vt:lpstr>Slide 19</vt:lpstr>
      <vt:lpstr>Nature of breastfeeding</vt:lpstr>
      <vt:lpstr>2.Energy intake </vt:lpstr>
      <vt:lpstr>3.Energy Expenditure </vt:lpstr>
      <vt:lpstr>Childhood obesity and ANS</vt:lpstr>
      <vt:lpstr>Body fat distribution( hormonal)</vt:lpstr>
      <vt:lpstr>Physiology of overweight</vt:lpstr>
      <vt:lpstr>Slide 26</vt:lpstr>
      <vt:lpstr>Determinants of energy expenditure</vt:lpstr>
      <vt:lpstr>1. Brown adipose tissue and body temperature</vt:lpstr>
      <vt:lpstr>2.Food </vt:lpstr>
      <vt:lpstr>3.Activity </vt:lpstr>
      <vt:lpstr>Predictors for obesity</vt:lpstr>
      <vt:lpstr>Adiposity and obesity </vt:lpstr>
      <vt:lpstr>Blood lipids and obesity</vt:lpstr>
      <vt:lpstr>Parameters to be checked</vt:lpstr>
      <vt:lpstr>Slide 35</vt:lpstr>
      <vt:lpstr>Normative data</vt:lpstr>
      <vt:lpstr>Slide 37</vt:lpstr>
      <vt:lpstr>Evaluation </vt:lpstr>
      <vt:lpstr>Slide 39</vt:lpstr>
      <vt:lpstr>Physical examination</vt:lpstr>
      <vt:lpstr>Slide 41</vt:lpstr>
      <vt:lpstr>Nutritional assessment</vt:lpstr>
      <vt:lpstr>Slide 43</vt:lpstr>
      <vt:lpstr>Physical activity assessment</vt:lpstr>
      <vt:lpstr>Slide 45</vt:lpstr>
      <vt:lpstr>Slide 46</vt:lpstr>
      <vt:lpstr>Examination </vt:lpstr>
      <vt:lpstr>Lab investigations</vt:lpstr>
      <vt:lpstr>Exercise testing</vt:lpstr>
      <vt:lpstr>Slide 50</vt:lpstr>
      <vt:lpstr>Slide 51</vt:lpstr>
      <vt:lpstr>Slide 52</vt:lpstr>
      <vt:lpstr>Slide 53</vt:lpstr>
      <vt:lpstr>Slide 54</vt:lpstr>
      <vt:lpstr>Contraindication to exercise</vt:lpstr>
      <vt:lpstr>Termination criteria </vt:lpstr>
      <vt:lpstr>Slide 57</vt:lpstr>
      <vt:lpstr>Exercise prescription</vt:lpstr>
      <vt:lpstr>Slide 59</vt:lpstr>
      <vt:lpstr>Slide 60</vt:lpstr>
      <vt:lpstr>Slide 61</vt:lpstr>
      <vt:lpstr>Slide 62</vt:lpstr>
      <vt:lpstr>Slide 63</vt:lpstr>
      <vt:lpstr>Management </vt:lpstr>
      <vt:lpstr>To increase childs activity level</vt:lpstr>
      <vt:lpstr>Healthy eating</vt:lpstr>
      <vt:lpstr>Role of school</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CHILDHOOD OBESITY</dc:title>
  <dc:creator>esha</dc:creator>
  <cp:lastModifiedBy>DOSS PARKASH</cp:lastModifiedBy>
  <cp:revision>15</cp:revision>
  <dcterms:created xsi:type="dcterms:W3CDTF">2015-08-03T12:32:11Z</dcterms:created>
  <dcterms:modified xsi:type="dcterms:W3CDTF">2024-07-30T11:31:31Z</dcterms:modified>
</cp:coreProperties>
</file>